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tiff" ContentType="image/tiff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gif" ContentType="image/gif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79" r:id="rId3"/>
    <p:sldId id="265" r:id="rId4"/>
    <p:sldId id="277" r:id="rId5"/>
    <p:sldId id="278" r:id="rId6"/>
    <p:sldId id="281" r:id="rId7"/>
    <p:sldId id="273" r:id="rId8"/>
    <p:sldId id="266" r:id="rId9"/>
    <p:sldId id="260" r:id="rId10"/>
    <p:sldId id="275" r:id="rId11"/>
    <p:sldId id="256" r:id="rId12"/>
    <p:sldId id="270" r:id="rId13"/>
    <p:sldId id="269" r:id="rId14"/>
    <p:sldId id="263" r:id="rId15"/>
    <p:sldId id="268" r:id="rId16"/>
    <p:sldId id="267" r:id="rId17"/>
    <p:sldId id="271" r:id="rId18"/>
    <p:sldId id="274" r:id="rId19"/>
    <p:sldId id="258" r:id="rId20"/>
    <p:sldId id="259" r:id="rId21"/>
    <p:sldId id="261" r:id="rId22"/>
    <p:sldId id="262" r:id="rId23"/>
    <p:sldId id="276" r:id="rId24"/>
    <p:sldId id="280" r:id="rId25"/>
    <p:sldId id="282" r:id="rId26"/>
    <p:sldId id="27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viewProps" Target="viewProp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presProps" Target="presProps.xml"/><Relationship Id="rId11" Type="http://schemas.openxmlformats.org/officeDocument/2006/relationships/slide" Target="slides/slide10.xml"/><Relationship Id="rId29" Type="http://schemas.openxmlformats.org/officeDocument/2006/relationships/printerSettings" Target="printerSettings/printerSettings1.bin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241B-5D40-0E4D-A0C1-585AA5E51EA8}" type="datetimeFigureOut">
              <a:rPr lang="en-US" smtClean="0"/>
              <a:pPr/>
              <a:t>9/19/08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76DD-384E-A748-8490-9754C5996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241B-5D40-0E4D-A0C1-585AA5E51EA8}" type="datetimeFigureOut">
              <a:rPr lang="en-US" smtClean="0"/>
              <a:pPr/>
              <a:t>9/19/08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76DD-384E-A748-8490-9754C5996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241B-5D40-0E4D-A0C1-585AA5E51EA8}" type="datetimeFigureOut">
              <a:rPr lang="en-US" smtClean="0"/>
              <a:pPr/>
              <a:t>9/19/08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76DD-384E-A748-8490-9754C5996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241B-5D40-0E4D-A0C1-585AA5E51EA8}" type="datetimeFigureOut">
              <a:rPr lang="en-US" smtClean="0"/>
              <a:pPr/>
              <a:t>9/19/08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76DD-384E-A748-8490-9754C5996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241B-5D40-0E4D-A0C1-585AA5E51EA8}" type="datetimeFigureOut">
              <a:rPr lang="en-US" smtClean="0"/>
              <a:pPr/>
              <a:t>9/19/08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76DD-384E-A748-8490-9754C5996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241B-5D40-0E4D-A0C1-585AA5E51EA8}" type="datetimeFigureOut">
              <a:rPr lang="en-US" smtClean="0"/>
              <a:pPr/>
              <a:t>9/19/08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76DD-384E-A748-8490-9754C5996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241B-5D40-0E4D-A0C1-585AA5E51EA8}" type="datetimeFigureOut">
              <a:rPr lang="en-US" smtClean="0"/>
              <a:pPr/>
              <a:t>9/19/08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76DD-384E-A748-8490-9754C5996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241B-5D40-0E4D-A0C1-585AA5E51EA8}" type="datetimeFigureOut">
              <a:rPr lang="en-US" smtClean="0"/>
              <a:pPr/>
              <a:t>9/19/08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76DD-384E-A748-8490-9754C5996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241B-5D40-0E4D-A0C1-585AA5E51EA8}" type="datetimeFigureOut">
              <a:rPr lang="en-US" smtClean="0"/>
              <a:pPr/>
              <a:t>9/19/08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76DD-384E-A748-8490-9754C5996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241B-5D40-0E4D-A0C1-585AA5E51EA8}" type="datetimeFigureOut">
              <a:rPr lang="en-US" smtClean="0"/>
              <a:pPr/>
              <a:t>9/19/08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76DD-384E-A748-8490-9754C5996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241B-5D40-0E4D-A0C1-585AA5E51EA8}" type="datetimeFigureOut">
              <a:rPr lang="en-US" smtClean="0"/>
              <a:pPr/>
              <a:t>9/19/08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676DD-384E-A748-8490-9754C5996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F241B-5D40-0E4D-A0C1-585AA5E51EA8}" type="datetimeFigureOut">
              <a:rPr lang="en-US" smtClean="0"/>
              <a:pPr/>
              <a:t>9/19/08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676DD-384E-A748-8490-9754C5996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3" Type="http://schemas.openxmlformats.org/officeDocument/2006/relationships/image" Target="../media/image3.tif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R </a:t>
            </a:r>
            <a:r>
              <a:rPr lang="en-US" dirty="0" err="1" smtClean="0">
                <a:solidFill>
                  <a:srgbClr val="000090"/>
                </a:solidFill>
              </a:rPr>
              <a:t>Cas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 err="1" smtClean="0"/>
              <a:t>Parallactic</a:t>
            </a:r>
            <a:r>
              <a:rPr lang="en-US" dirty="0" smtClean="0"/>
              <a:t> Conundrum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099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Paul Hemenway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University of Denver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Physics and Astronomy Department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VLBA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Vlemmings</a:t>
            </a:r>
            <a:r>
              <a:rPr lang="en-US" dirty="0" smtClean="0"/>
              <a:t>, et al. give a detailed description of the VLBA observations, but the </a:t>
            </a:r>
            <a:r>
              <a:rPr lang="en-US" dirty="0" err="1" smtClean="0"/>
              <a:t>astrometric</a:t>
            </a:r>
            <a:r>
              <a:rPr lang="en-US" dirty="0" smtClean="0"/>
              <a:t> reduction description leaves something to be desired.</a:t>
            </a:r>
          </a:p>
          <a:p>
            <a:pPr>
              <a:buNone/>
            </a:pPr>
            <a:r>
              <a:rPr lang="en-US" dirty="0" err="1" smtClean="0"/>
              <a:t>Vlemmings</a:t>
            </a:r>
            <a:r>
              <a:rPr lang="en-US" dirty="0" smtClean="0"/>
              <a:t>, et al.:  </a:t>
            </a:r>
            <a:r>
              <a:rPr lang="en-US" sz="2000" dirty="0" smtClean="0"/>
              <a:t>“The data was [sic!] then processed in AIPS without any special </a:t>
            </a:r>
            <a:r>
              <a:rPr lang="en-US" sz="2000" dirty="0" err="1" smtClean="0"/>
              <a:t>astrometric</a:t>
            </a:r>
            <a:r>
              <a:rPr lang="en-US" sz="2000" dirty="0" smtClean="0"/>
              <a:t> software.  We rely on the VLBA </a:t>
            </a:r>
            <a:r>
              <a:rPr lang="en-US" sz="2000" dirty="0" err="1" smtClean="0"/>
              <a:t>correlator</a:t>
            </a:r>
            <a:r>
              <a:rPr lang="en-US" sz="2000" dirty="0" smtClean="0"/>
              <a:t> model and work with the residual phases directly. To be able to apply the phase, delay and phase rate solutions obtained on the continuum reference sources, a special task was written to connect the calibration of the wide band data to the spectral line data.”</a:t>
            </a:r>
            <a:endParaRPr lang="en-US" sz="2000" dirty="0"/>
          </a:p>
        </p:txBody>
      </p:sp>
      <p:pic>
        <p:nvPicPr>
          <p:cNvPr id="4" name="Picture 3" descr="SpitzerCu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140248"/>
            <a:ext cx="1295400" cy="1459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LBI_offsets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417638"/>
            <a:ext cx="6477000" cy="4802618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VLBI Data Points</a:t>
            </a:r>
            <a:br>
              <a:rPr lang="en-US" dirty="0" smtClean="0"/>
            </a:br>
            <a:r>
              <a:rPr lang="en-US" sz="4000" dirty="0" smtClean="0"/>
              <a:t>(from Paper 1)</a:t>
            </a:r>
            <a:endParaRPr lang="en-US" sz="4000" dirty="0"/>
          </a:p>
        </p:txBody>
      </p:sp>
      <p:pic>
        <p:nvPicPr>
          <p:cNvPr id="6" name="Picture 5" descr="SpitzerCut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0" y="274638"/>
            <a:ext cx="1295400" cy="1459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Paul’s data read from the plot</a:t>
            </a:r>
            <a:br>
              <a:rPr lang="en-US" dirty="0" smtClean="0"/>
            </a:br>
            <a:r>
              <a:rPr lang="en-US" dirty="0" smtClean="0"/>
              <a:t>from Paper 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2514600"/>
            <a:ext cx="137160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ymbol" charset="2"/>
                <a:cs typeface="Symbol" charset="2"/>
              </a:rPr>
              <a:t>    </a:t>
            </a:r>
            <a:r>
              <a:rPr lang="en-US" dirty="0" err="1" smtClean="0">
                <a:latin typeface="Symbol" charset="2"/>
                <a:cs typeface="Symbol" charset="2"/>
              </a:rPr>
              <a:t>Da</a:t>
            </a:r>
            <a:r>
              <a:rPr lang="en-US" dirty="0" smtClean="0">
                <a:latin typeface="Symbol" charset="2"/>
                <a:cs typeface="Symbol" charset="2"/>
              </a:rPr>
              <a:t> (</a:t>
            </a:r>
            <a:r>
              <a:rPr lang="en-US" dirty="0" err="1" smtClean="0">
                <a:latin typeface="Calibri"/>
                <a:cs typeface="Calibri"/>
              </a:rPr>
              <a:t>mas</a:t>
            </a:r>
            <a:r>
              <a:rPr lang="en-US" dirty="0" smtClean="0">
                <a:latin typeface="Calibri"/>
                <a:cs typeface="Calibri"/>
              </a:rPr>
              <a:t>)</a:t>
            </a:r>
            <a:endParaRPr lang="en-US" dirty="0" smtClean="0">
              <a:latin typeface="Symbol" charset="2"/>
              <a:cs typeface="Symbol" charset="2"/>
            </a:endParaRPr>
          </a:p>
          <a:p>
            <a:r>
              <a:rPr lang="en-US" dirty="0" smtClean="0"/>
              <a:t>-106.9000</a:t>
            </a:r>
          </a:p>
          <a:p>
            <a:r>
              <a:rPr lang="en-US" dirty="0" smtClean="0"/>
              <a:t>  -85.5000</a:t>
            </a:r>
          </a:p>
          <a:p>
            <a:r>
              <a:rPr lang="en-US" dirty="0" smtClean="0"/>
              <a:t>  -30.1000</a:t>
            </a:r>
          </a:p>
          <a:p>
            <a:r>
              <a:rPr lang="en-US" dirty="0" smtClean="0"/>
              <a:t>  -12.1000</a:t>
            </a:r>
          </a:p>
          <a:p>
            <a:r>
              <a:rPr lang="en-US" dirty="0" smtClean="0"/>
              <a:t>    9.3000</a:t>
            </a:r>
          </a:p>
          <a:p>
            <a:r>
              <a:rPr lang="en-US" dirty="0" smtClean="0"/>
              <a:t>   34.9000</a:t>
            </a:r>
          </a:p>
          <a:p>
            <a:r>
              <a:rPr lang="en-US" dirty="0" smtClean="0"/>
              <a:t>   83.4000</a:t>
            </a:r>
          </a:p>
          <a:p>
            <a:r>
              <a:rPr lang="en-US" dirty="0" smtClean="0"/>
              <a:t>  101.4000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19600" y="2514600"/>
            <a:ext cx="123851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</a:t>
            </a:r>
            <a:r>
              <a:rPr lang="en-US" dirty="0" err="1" smtClean="0">
                <a:latin typeface="Symbol" charset="2"/>
                <a:cs typeface="Symbol" charset="2"/>
              </a:rPr>
              <a:t>Dd</a:t>
            </a:r>
            <a:r>
              <a:rPr lang="en-US" dirty="0" smtClean="0">
                <a:latin typeface="Symbol" charset="2"/>
                <a:cs typeface="Symbol" charset="2"/>
              </a:rPr>
              <a:t> (</a:t>
            </a:r>
            <a:r>
              <a:rPr lang="en-US" dirty="0" err="1" smtClean="0">
                <a:cs typeface="Calibri"/>
              </a:rPr>
              <a:t>mas</a:t>
            </a:r>
            <a:r>
              <a:rPr lang="en-US" dirty="0" smtClean="0">
                <a:cs typeface="Calibri"/>
              </a:rPr>
              <a:t>)</a:t>
            </a:r>
            <a:endParaRPr lang="en-US" dirty="0" smtClean="0">
              <a:latin typeface="Symbol" charset="2"/>
              <a:cs typeface="Symbol" charset="2"/>
            </a:endParaRPr>
          </a:p>
          <a:p>
            <a:r>
              <a:rPr lang="en-US" dirty="0" smtClean="0">
                <a:latin typeface="Symbol" charset="2"/>
                <a:cs typeface="Symbol" charset="2"/>
              </a:rPr>
              <a:t>  </a:t>
            </a:r>
            <a:r>
              <a:rPr lang="en-US" dirty="0" smtClean="0"/>
              <a:t>-16.2000</a:t>
            </a:r>
          </a:p>
          <a:p>
            <a:r>
              <a:rPr lang="en-US" dirty="0" smtClean="0"/>
              <a:t>  -23.0000</a:t>
            </a:r>
          </a:p>
          <a:p>
            <a:r>
              <a:rPr lang="en-US" dirty="0" smtClean="0"/>
              <a:t>   -4.8000</a:t>
            </a:r>
          </a:p>
          <a:p>
            <a:r>
              <a:rPr lang="en-US" dirty="0" smtClean="0"/>
              <a:t>   -0.5000</a:t>
            </a:r>
          </a:p>
          <a:p>
            <a:r>
              <a:rPr lang="en-US" dirty="0" smtClean="0"/>
              <a:t>   -5.2000</a:t>
            </a:r>
          </a:p>
          <a:p>
            <a:r>
              <a:rPr lang="en-US" dirty="0" smtClean="0"/>
              <a:t>    1.6000</a:t>
            </a:r>
          </a:p>
          <a:p>
            <a:r>
              <a:rPr lang="en-US" dirty="0" smtClean="0"/>
              <a:t>   12.2000</a:t>
            </a:r>
          </a:p>
          <a:p>
            <a:r>
              <a:rPr lang="en-US" dirty="0" smtClean="0"/>
              <a:t>   34.7000</a:t>
            </a:r>
          </a:p>
        </p:txBody>
      </p:sp>
      <p:pic>
        <p:nvPicPr>
          <p:cNvPr id="6" name="Picture 5" descr="SpitzerCu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1400" y="914400"/>
            <a:ext cx="1295400" cy="1459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Dates of VLBI Observation</a:t>
            </a:r>
            <a:br>
              <a:rPr lang="en-US" dirty="0" smtClean="0"/>
            </a:br>
            <a:r>
              <a:rPr lang="en-US" dirty="0" smtClean="0"/>
              <a:t>(from Paper 1)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0" y="1828800"/>
            <a:ext cx="5181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JD         years from 2000.0</a:t>
            </a:r>
          </a:p>
          <a:p>
            <a:r>
              <a:rPr lang="en-US" sz="3200" dirty="0" smtClean="0"/>
              <a:t>2451461       … -0.229979</a:t>
            </a:r>
          </a:p>
          <a:p>
            <a:r>
              <a:rPr lang="en-US" sz="3200" dirty="0" smtClean="0"/>
              <a:t>2451564       ...   0.052019</a:t>
            </a:r>
          </a:p>
          <a:p>
            <a:r>
              <a:rPr lang="en-US" sz="3200" dirty="0" smtClean="0"/>
              <a:t>2451703       ...   0.432580</a:t>
            </a:r>
          </a:p>
          <a:p>
            <a:r>
              <a:rPr lang="en-US" sz="3200" dirty="0" smtClean="0"/>
              <a:t>2451789       ...   0.668036</a:t>
            </a:r>
          </a:p>
          <a:p>
            <a:r>
              <a:rPr lang="en-US" sz="3200" dirty="0" smtClean="0"/>
              <a:t>2451894       ...   0.955510</a:t>
            </a:r>
          </a:p>
          <a:p>
            <a:r>
              <a:rPr lang="en-US" sz="3200" dirty="0" smtClean="0"/>
              <a:t>2452057       ...   1.401780</a:t>
            </a:r>
          </a:p>
          <a:p>
            <a:r>
              <a:rPr lang="en-US" sz="3200" dirty="0" smtClean="0"/>
              <a:t>2452329       ...   2.146475</a:t>
            </a:r>
          </a:p>
          <a:p>
            <a:r>
              <a:rPr lang="en-US" sz="3200" dirty="0" smtClean="0"/>
              <a:t>2452407       ...   2.360027</a:t>
            </a:r>
            <a:endParaRPr lang="en-US" sz="3200" dirty="0"/>
          </a:p>
        </p:txBody>
      </p:sp>
      <p:pic>
        <p:nvPicPr>
          <p:cNvPr id="4" name="Picture 3" descr="SpitzerCu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274638"/>
            <a:ext cx="1295400" cy="1459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Paul’s Simple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Parallax Factors:</a:t>
            </a:r>
          </a:p>
          <a:p>
            <a:r>
              <a:rPr lang="en-US" dirty="0" smtClean="0"/>
              <a:t> </a:t>
            </a:r>
          </a:p>
          <a:p>
            <a:r>
              <a:rPr lang="en-US" dirty="0" err="1" smtClean="0"/>
              <a:t>F</a:t>
            </a:r>
            <a:r>
              <a:rPr lang="en-US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dirty="0" smtClean="0"/>
              <a:t> = (1/15)*</a:t>
            </a:r>
            <a:r>
              <a:rPr lang="en-US" dirty="0" err="1" smtClean="0"/>
              <a:t>sec(</a:t>
            </a:r>
            <a:r>
              <a:rPr lang="en-US" dirty="0" err="1" smtClean="0">
                <a:latin typeface="Symbol" charset="2"/>
                <a:cs typeface="Symbol" charset="2"/>
              </a:rPr>
              <a:t>d</a:t>
            </a:r>
            <a:r>
              <a:rPr lang="en-US" dirty="0" smtClean="0"/>
              <a:t>)*(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earth</a:t>
            </a:r>
            <a:r>
              <a:rPr lang="en-US" dirty="0" smtClean="0"/>
              <a:t>*</a:t>
            </a:r>
            <a:r>
              <a:rPr lang="en-US" dirty="0" err="1" smtClean="0"/>
              <a:t>sin(</a:t>
            </a:r>
            <a:r>
              <a:rPr lang="en-US" dirty="0" err="1" smtClean="0">
                <a:latin typeface="Symbol" charset="2"/>
                <a:cs typeface="Symbol" charset="2"/>
              </a:rPr>
              <a:t>a</a:t>
            </a:r>
            <a:r>
              <a:rPr lang="en-US" dirty="0" smtClean="0"/>
              <a:t>) -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earth</a:t>
            </a:r>
            <a:r>
              <a:rPr lang="en-US" dirty="0" smtClean="0"/>
              <a:t>*</a:t>
            </a:r>
            <a:r>
              <a:rPr lang="en-US" dirty="0" err="1" smtClean="0"/>
              <a:t>cos(</a:t>
            </a:r>
            <a:r>
              <a:rPr lang="en-US" dirty="0" err="1" smtClean="0">
                <a:latin typeface="Symbol" charset="2"/>
                <a:cs typeface="Symbol" charset="2"/>
              </a:rPr>
              <a:t>a</a:t>
            </a:r>
            <a:r>
              <a:rPr lang="en-US" dirty="0" smtClean="0"/>
              <a:t>) ) ,{</a:t>
            </a:r>
            <a:r>
              <a:rPr lang="en-US" dirty="0" err="1" smtClean="0"/>
              <a:t>timesec</a:t>
            </a:r>
            <a:r>
              <a:rPr lang="en-US" dirty="0" smtClean="0"/>
              <a:t>}</a:t>
            </a:r>
          </a:p>
          <a:p>
            <a:r>
              <a:rPr lang="en-US" dirty="0" err="1" smtClean="0"/>
              <a:t>F</a:t>
            </a:r>
            <a:r>
              <a:rPr lang="en-US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dirty="0" smtClean="0"/>
              <a:t> = (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earth</a:t>
            </a:r>
            <a:r>
              <a:rPr lang="en-US" dirty="0" smtClean="0"/>
              <a:t>*</a:t>
            </a:r>
            <a:r>
              <a:rPr lang="en-US" dirty="0" err="1" smtClean="0"/>
              <a:t>sin(</a:t>
            </a:r>
            <a:r>
              <a:rPr lang="en-US" dirty="0" err="1" smtClean="0">
                <a:latin typeface="Symbol" charset="2"/>
                <a:cs typeface="Symbol" charset="2"/>
              </a:rPr>
              <a:t>a</a:t>
            </a:r>
            <a:r>
              <a:rPr lang="en-US" dirty="0" smtClean="0"/>
              <a:t>) -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earth</a:t>
            </a:r>
            <a:r>
              <a:rPr lang="en-US" dirty="0" smtClean="0"/>
              <a:t>*</a:t>
            </a:r>
            <a:r>
              <a:rPr lang="en-US" dirty="0" err="1" smtClean="0"/>
              <a:t>cos(</a:t>
            </a:r>
            <a:r>
              <a:rPr lang="en-US" dirty="0" err="1" smtClean="0">
                <a:latin typeface="Symbol" charset="2"/>
                <a:cs typeface="Symbol" charset="2"/>
              </a:rPr>
              <a:t>a</a:t>
            </a:r>
            <a:r>
              <a:rPr lang="en-US" dirty="0" smtClean="0"/>
              <a:t>) )  , {</a:t>
            </a:r>
            <a:r>
              <a:rPr lang="en-US" dirty="0" err="1" smtClean="0"/>
              <a:t>arcsec</a:t>
            </a:r>
            <a:r>
              <a:rPr lang="en-US" dirty="0" smtClean="0"/>
              <a:t> or </a:t>
            </a:r>
            <a:r>
              <a:rPr lang="en-US" dirty="0" err="1" smtClean="0"/>
              <a:t>mas</a:t>
            </a:r>
            <a:r>
              <a:rPr lang="en-US" dirty="0" smtClean="0"/>
              <a:t>}</a:t>
            </a:r>
          </a:p>
          <a:p>
            <a:r>
              <a:rPr lang="en-US" dirty="0" err="1" smtClean="0"/>
              <a:t>F</a:t>
            </a:r>
            <a:r>
              <a:rPr lang="en-US" baseline="-25000" dirty="0" err="1" smtClean="0">
                <a:latin typeface="Symbol" charset="2"/>
                <a:cs typeface="Symbol" charset="2"/>
              </a:rPr>
              <a:t>d</a:t>
            </a:r>
            <a:r>
              <a:rPr lang="en-US" dirty="0" smtClean="0"/>
              <a:t> =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earth</a:t>
            </a:r>
            <a:r>
              <a:rPr lang="en-US" dirty="0" smtClean="0"/>
              <a:t>*</a:t>
            </a:r>
            <a:r>
              <a:rPr lang="en-US" dirty="0" err="1" smtClean="0"/>
              <a:t>cos(a</a:t>
            </a:r>
            <a:r>
              <a:rPr lang="en-US" dirty="0" smtClean="0"/>
              <a:t>)*</a:t>
            </a:r>
            <a:r>
              <a:rPr lang="en-US" dirty="0" err="1" smtClean="0"/>
              <a:t>sin(</a:t>
            </a:r>
            <a:r>
              <a:rPr lang="en-US" dirty="0" err="1" smtClean="0">
                <a:latin typeface="Symbol" charset="2"/>
                <a:cs typeface="Symbol" charset="2"/>
              </a:rPr>
              <a:t>d</a:t>
            </a:r>
            <a:r>
              <a:rPr lang="en-US" dirty="0" smtClean="0"/>
              <a:t>) -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earth</a:t>
            </a:r>
            <a:r>
              <a:rPr lang="en-US" dirty="0" smtClean="0"/>
              <a:t>* </a:t>
            </a:r>
            <a:r>
              <a:rPr lang="en-US" dirty="0" err="1" smtClean="0"/>
              <a:t>sin(a</a:t>
            </a:r>
            <a:r>
              <a:rPr lang="en-US" dirty="0" smtClean="0"/>
              <a:t>)*</a:t>
            </a:r>
            <a:r>
              <a:rPr lang="en-US" dirty="0" err="1" smtClean="0"/>
              <a:t>sin(</a:t>
            </a:r>
            <a:r>
              <a:rPr lang="en-US" dirty="0" err="1" smtClean="0">
                <a:latin typeface="Symbol" charset="2"/>
                <a:cs typeface="Symbol" charset="2"/>
              </a:rPr>
              <a:t>d</a:t>
            </a:r>
            <a:r>
              <a:rPr lang="en-US" dirty="0" smtClean="0"/>
              <a:t>) - </a:t>
            </a:r>
            <a:r>
              <a:rPr lang="en-US" dirty="0" err="1" smtClean="0"/>
              <a:t>Z</a:t>
            </a:r>
            <a:r>
              <a:rPr lang="en-US" baseline="-25000" dirty="0" err="1" smtClean="0"/>
              <a:t>earth</a:t>
            </a:r>
            <a:r>
              <a:rPr lang="en-US" dirty="0" smtClean="0"/>
              <a:t>* </a:t>
            </a:r>
            <a:r>
              <a:rPr lang="en-US" dirty="0" err="1" smtClean="0"/>
              <a:t>cos(</a:t>
            </a:r>
            <a:r>
              <a:rPr lang="en-US" dirty="0" err="1" smtClean="0">
                <a:latin typeface="Symbol" charset="2"/>
                <a:cs typeface="Symbol" charset="2"/>
              </a:rPr>
              <a:t>d</a:t>
            </a:r>
            <a:r>
              <a:rPr lang="en-US" dirty="0" smtClean="0"/>
              <a:t>)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Then the coordinates are:</a:t>
            </a:r>
          </a:p>
          <a:p>
            <a:r>
              <a:rPr lang="en-US" dirty="0" smtClean="0"/>
              <a:t> </a:t>
            </a:r>
          </a:p>
          <a:p>
            <a:r>
              <a:rPr lang="en-US" dirty="0" err="1" smtClean="0">
                <a:latin typeface="Symbol" charset="2"/>
                <a:cs typeface="Symbol" charset="2"/>
              </a:rPr>
              <a:t>Da</a:t>
            </a:r>
            <a:r>
              <a:rPr lang="en-US" dirty="0" smtClean="0"/>
              <a:t> = </a:t>
            </a:r>
            <a:r>
              <a:rPr lang="en-US" dirty="0" smtClean="0">
                <a:latin typeface="Symbol" charset="2"/>
                <a:cs typeface="Symbol" charset="2"/>
              </a:rPr>
              <a:t>Da</a:t>
            </a:r>
            <a:r>
              <a:rPr lang="en-US" baseline="-25000" dirty="0" smtClean="0"/>
              <a:t>0</a:t>
            </a:r>
            <a:r>
              <a:rPr lang="en-US" dirty="0" smtClean="0"/>
              <a:t> + </a:t>
            </a:r>
            <a:r>
              <a:rPr lang="en-US" dirty="0" smtClean="0">
                <a:latin typeface="Symbol" charset="2"/>
                <a:cs typeface="Symbol" charset="2"/>
              </a:rPr>
              <a:t>m</a:t>
            </a:r>
            <a:r>
              <a:rPr lang="en-US" baseline="-25000" dirty="0" smtClean="0">
                <a:latin typeface="Symbol" charset="2"/>
                <a:cs typeface="Symbol" charset="2"/>
              </a:rPr>
              <a:t>a</a:t>
            </a:r>
            <a:r>
              <a:rPr lang="en-US" dirty="0" smtClean="0"/>
              <a:t>*</a:t>
            </a:r>
            <a:r>
              <a:rPr lang="en-US" dirty="0" err="1" smtClean="0"/>
              <a:t>t</a:t>
            </a:r>
            <a:r>
              <a:rPr lang="en-US" dirty="0" smtClean="0"/>
              <a:t> + </a:t>
            </a:r>
            <a:r>
              <a:rPr lang="en-US" dirty="0" err="1" smtClean="0">
                <a:latin typeface="Symbol" charset="2"/>
                <a:cs typeface="Symbol" charset="2"/>
              </a:rPr>
              <a:t>p</a:t>
            </a:r>
            <a:r>
              <a:rPr lang="en-US" dirty="0" smtClean="0"/>
              <a:t>*</a:t>
            </a:r>
            <a:r>
              <a:rPr lang="en-US" dirty="0" err="1" smtClean="0"/>
              <a:t>F</a:t>
            </a:r>
            <a:r>
              <a:rPr lang="en-US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baseline="-25000" dirty="0" smtClean="0">
                <a:latin typeface="Symbol" charset="2"/>
                <a:cs typeface="Symbol" charset="2"/>
              </a:rPr>
              <a:t>   </a:t>
            </a:r>
            <a:r>
              <a:rPr lang="en-US" dirty="0" smtClean="0">
                <a:latin typeface="Calibri"/>
                <a:cs typeface="Calibri"/>
              </a:rPr>
              <a:t>{</a:t>
            </a:r>
            <a:r>
              <a:rPr lang="en-US" dirty="0" err="1" smtClean="0">
                <a:latin typeface="Calibri"/>
                <a:cs typeface="Calibri"/>
              </a:rPr>
              <a:t>arcsec/milliarcsec</a:t>
            </a:r>
            <a:r>
              <a:rPr lang="en-US" dirty="0" smtClean="0">
                <a:latin typeface="Calibri"/>
                <a:cs typeface="Calibri"/>
              </a:rPr>
              <a:t>}</a:t>
            </a:r>
          </a:p>
          <a:p>
            <a:r>
              <a:rPr lang="en-US" dirty="0" smtClean="0"/>
              <a:t> </a:t>
            </a:r>
          </a:p>
          <a:p>
            <a:r>
              <a:rPr lang="en-US" dirty="0" err="1" smtClean="0">
                <a:latin typeface="Symbol" charset="2"/>
                <a:cs typeface="Symbol" charset="2"/>
              </a:rPr>
              <a:t>Dd</a:t>
            </a:r>
            <a:r>
              <a:rPr lang="en-US" dirty="0" smtClean="0"/>
              <a:t> = </a:t>
            </a:r>
            <a:r>
              <a:rPr lang="en-US" dirty="0" smtClean="0">
                <a:latin typeface="Symbol" charset="2"/>
                <a:cs typeface="Symbol" charset="2"/>
              </a:rPr>
              <a:t>Dd</a:t>
            </a:r>
            <a:r>
              <a:rPr lang="en-US" baseline="-25000" dirty="0" smtClean="0"/>
              <a:t>0</a:t>
            </a:r>
            <a:r>
              <a:rPr lang="en-US" dirty="0" smtClean="0"/>
              <a:t> + </a:t>
            </a:r>
            <a:r>
              <a:rPr lang="en-US" dirty="0" err="1" smtClean="0">
                <a:latin typeface="Symbol" charset="2"/>
                <a:cs typeface="Symbol" charset="2"/>
              </a:rPr>
              <a:t>m</a:t>
            </a:r>
            <a:r>
              <a:rPr lang="en-US" baseline="-25000" dirty="0" err="1" smtClean="0">
                <a:latin typeface="Symbol" charset="2"/>
                <a:cs typeface="Symbol" charset="2"/>
              </a:rPr>
              <a:t>d</a:t>
            </a:r>
            <a:r>
              <a:rPr lang="en-US" dirty="0" smtClean="0"/>
              <a:t>*</a:t>
            </a:r>
            <a:r>
              <a:rPr lang="en-US" dirty="0" err="1" smtClean="0"/>
              <a:t>t</a:t>
            </a:r>
            <a:r>
              <a:rPr lang="en-US" dirty="0" smtClean="0"/>
              <a:t> + </a:t>
            </a:r>
            <a:r>
              <a:rPr lang="en-US" dirty="0" err="1" smtClean="0">
                <a:latin typeface="Symbol" charset="2"/>
                <a:cs typeface="Symbol" charset="2"/>
              </a:rPr>
              <a:t>p</a:t>
            </a:r>
            <a:r>
              <a:rPr lang="en-US" dirty="0" smtClean="0"/>
              <a:t>*</a:t>
            </a:r>
            <a:r>
              <a:rPr lang="en-US" dirty="0" err="1" smtClean="0"/>
              <a:t>F</a:t>
            </a:r>
            <a:r>
              <a:rPr lang="en-US" baseline="-25000" dirty="0" err="1" smtClean="0">
                <a:latin typeface="Symbol" charset="2"/>
                <a:cs typeface="Symbol" charset="2"/>
              </a:rPr>
              <a:t>d</a:t>
            </a:r>
            <a:endParaRPr lang="en-US" dirty="0" smtClean="0">
              <a:latin typeface="Symbol" charset="2"/>
              <a:cs typeface="Symbol" charset="2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26867" y="6126163"/>
            <a:ext cx="7320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(I got the (</a:t>
            </a:r>
            <a:r>
              <a:rPr lang="en-US" dirty="0" err="1" smtClean="0"/>
              <a:t>X,Y,Z)</a:t>
            </a:r>
            <a:r>
              <a:rPr lang="en-US" baseline="-25000" dirty="0" err="1" smtClean="0"/>
              <a:t>earth</a:t>
            </a:r>
            <a:r>
              <a:rPr lang="en-US" dirty="0" smtClean="0"/>
              <a:t> from the USNO Multiyear Interactive Computer Almanac)</a:t>
            </a:r>
            <a:endParaRPr lang="en-US" dirty="0"/>
          </a:p>
        </p:txBody>
      </p:sp>
      <p:pic>
        <p:nvPicPr>
          <p:cNvPr id="5" name="Picture 4" descr="SpitzerCu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274638"/>
            <a:ext cx="1295400" cy="1459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Parallax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200400" cy="4495799"/>
          </a:xfrm>
        </p:spPr>
        <p:txBody>
          <a:bodyPr>
            <a:normAutofit fontScale="85000" lnSpcReduction="10000"/>
          </a:bodyPr>
          <a:lstStyle/>
          <a:p>
            <a:r>
              <a:rPr lang="en-US" sz="3000" dirty="0" smtClean="0"/>
              <a:t>RA parallax Factors (time units):</a:t>
            </a:r>
          </a:p>
          <a:p>
            <a:r>
              <a:rPr lang="en-US" sz="3000" dirty="0" smtClean="0"/>
              <a:t>   -0.2535</a:t>
            </a:r>
          </a:p>
          <a:p>
            <a:r>
              <a:rPr lang="en-US" sz="3000" dirty="0" smtClean="0"/>
              <a:t>   -0.7776</a:t>
            </a:r>
          </a:p>
          <a:p>
            <a:r>
              <a:rPr lang="en-US" sz="3000" dirty="0" smtClean="0"/>
              <a:t>    0.9127</a:t>
            </a:r>
          </a:p>
          <a:p>
            <a:r>
              <a:rPr lang="en-US" sz="3000" dirty="0" smtClean="0"/>
              <a:t>    0.3241</a:t>
            </a:r>
          </a:p>
          <a:p>
            <a:r>
              <a:rPr lang="en-US" sz="3000" dirty="0" smtClean="0"/>
              <a:t>   -0.8939</a:t>
            </a:r>
          </a:p>
          <a:p>
            <a:r>
              <a:rPr lang="en-US" sz="3000" dirty="0" smtClean="0"/>
              <a:t>    0.8588</a:t>
            </a:r>
          </a:p>
          <a:p>
            <a:r>
              <a:rPr lang="en-US" sz="3000" dirty="0" smtClean="0"/>
              <a:t>   -0.3770</a:t>
            </a:r>
          </a:p>
          <a:p>
            <a:r>
              <a:rPr lang="en-US" sz="3000" dirty="0" smtClean="0"/>
              <a:t>    0.7354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14800" y="1828800"/>
            <a:ext cx="33650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 Dec parallax Factors: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   0.6797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  -0.5941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   0.0587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   0.8210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  -0.1579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  -0.0947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  -0.8013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   -0.2973</a:t>
            </a:r>
            <a:endParaRPr lang="en-US" sz="2800" dirty="0"/>
          </a:p>
        </p:txBody>
      </p:sp>
      <p:pic>
        <p:nvPicPr>
          <p:cNvPr id="5" name="Picture 4" descr="SpitzerCu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274638"/>
            <a:ext cx="1295400" cy="1459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361"/>
            <a:ext cx="8229600" cy="1143000"/>
          </a:xfrm>
        </p:spPr>
        <p:txBody>
          <a:bodyPr/>
          <a:lstStyle/>
          <a:p>
            <a:r>
              <a:rPr lang="en-US" dirty="0" smtClean="0"/>
              <a:t>The conditions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9361"/>
            <a:ext cx="8229600" cy="4525963"/>
          </a:xfrm>
        </p:spPr>
        <p:txBody>
          <a:bodyPr>
            <a:normAutofit fontScale="47500" lnSpcReduction="20000"/>
          </a:bodyPr>
          <a:lstStyle/>
          <a:p>
            <a:r>
              <a:rPr lang="en-US" dirty="0" err="1" smtClean="0"/>
              <a:t>A_arc</a:t>
            </a:r>
            <a:r>
              <a:rPr lang="en-US" dirty="0" smtClean="0"/>
              <a:t> =</a:t>
            </a:r>
          </a:p>
          <a:p>
            <a:endParaRPr lang="en-US" dirty="0" smtClean="0"/>
          </a:p>
          <a:p>
            <a:r>
              <a:rPr lang="en-US" dirty="0" smtClean="0"/>
              <a:t>    1.0000   -0.2300   -0.2535         0             0</a:t>
            </a:r>
          </a:p>
          <a:p>
            <a:r>
              <a:rPr lang="en-US" dirty="0" smtClean="0"/>
              <a:t>    1.0000    0.0520   -0.7776         0             0</a:t>
            </a:r>
          </a:p>
          <a:p>
            <a:r>
              <a:rPr lang="en-US" dirty="0" smtClean="0"/>
              <a:t>    1.0000    0.4326    0.9127         0             0</a:t>
            </a:r>
          </a:p>
          <a:p>
            <a:r>
              <a:rPr lang="en-US" dirty="0" smtClean="0"/>
              <a:t>    1.0000    0.6680    0.3241         0             0</a:t>
            </a:r>
          </a:p>
          <a:p>
            <a:r>
              <a:rPr lang="en-US" dirty="0" smtClean="0"/>
              <a:t>    1.0000    0.9555   -0.8939         0             0</a:t>
            </a:r>
          </a:p>
          <a:p>
            <a:r>
              <a:rPr lang="en-US" dirty="0" smtClean="0"/>
              <a:t>    1.0000    1.4018    0.8588         0             0</a:t>
            </a:r>
          </a:p>
          <a:p>
            <a:r>
              <a:rPr lang="en-US" dirty="0" smtClean="0"/>
              <a:t>    1.0000    2.1465   -0.3770         0             0</a:t>
            </a:r>
          </a:p>
          <a:p>
            <a:r>
              <a:rPr lang="en-US" dirty="0" smtClean="0"/>
              <a:t>    1.0000    2.3600    0.7354         0             0</a:t>
            </a:r>
          </a:p>
          <a:p>
            <a:r>
              <a:rPr lang="en-US" dirty="0" smtClean="0"/>
              <a:t>         0              0         0.6797    1.0000   -0.2300</a:t>
            </a:r>
          </a:p>
          <a:p>
            <a:r>
              <a:rPr lang="en-US" dirty="0" smtClean="0"/>
              <a:t>         0              0        -0.5941    1.0000    0.0520</a:t>
            </a:r>
          </a:p>
          <a:p>
            <a:r>
              <a:rPr lang="en-US" dirty="0" smtClean="0"/>
              <a:t>         0              0         0.0587    1.0000    0.4326</a:t>
            </a:r>
          </a:p>
          <a:p>
            <a:r>
              <a:rPr lang="en-US" dirty="0" smtClean="0"/>
              <a:t>         0              0         0.8210    1.0000    0.6680</a:t>
            </a:r>
          </a:p>
          <a:p>
            <a:r>
              <a:rPr lang="en-US" dirty="0" smtClean="0"/>
              <a:t>         0              0        -0.1579    1.0000    0.9555</a:t>
            </a:r>
          </a:p>
          <a:p>
            <a:r>
              <a:rPr lang="en-US" dirty="0" smtClean="0"/>
              <a:t>         0              0        -0.0947    1.0000    1.4018</a:t>
            </a:r>
          </a:p>
          <a:p>
            <a:r>
              <a:rPr lang="en-US" dirty="0" smtClean="0"/>
              <a:t>         0              0        -0.8013    1.0000    2.1465</a:t>
            </a:r>
          </a:p>
          <a:p>
            <a:r>
              <a:rPr lang="en-US" dirty="0" smtClean="0"/>
              <a:t>         0              0        -0.2973    1.0000    2.3600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62600" y="1066800"/>
            <a:ext cx="2743200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err="1" smtClean="0"/>
              <a:t>A_arc</a:t>
            </a:r>
            <a:r>
              <a:rPr lang="en-US" dirty="0" smtClean="0"/>
              <a:t>  =</a:t>
            </a:r>
          </a:p>
          <a:p>
            <a:endParaRPr lang="en-US" dirty="0" smtClean="0"/>
          </a:p>
          <a:p>
            <a:r>
              <a:rPr lang="en-US" dirty="0" smtClean="0"/>
              <a:t>1    t</a:t>
            </a:r>
            <a:r>
              <a:rPr lang="en-US" baseline="-25000" dirty="0" smtClean="0"/>
              <a:t>1	</a:t>
            </a:r>
            <a:r>
              <a:rPr lang="en-US" dirty="0" smtClean="0"/>
              <a:t>F</a:t>
            </a:r>
            <a:r>
              <a:rPr lang="en-US" baseline="-25000" dirty="0" smtClean="0">
                <a:latin typeface="Symbol" charset="2"/>
                <a:cs typeface="Symbol" charset="2"/>
              </a:rPr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    0      0</a:t>
            </a:r>
          </a:p>
          <a:p>
            <a:r>
              <a:rPr lang="en-US" dirty="0" smtClean="0"/>
              <a:t>1    t</a:t>
            </a:r>
            <a:r>
              <a:rPr lang="en-US" baseline="-25000" dirty="0" smtClean="0"/>
              <a:t>2</a:t>
            </a:r>
            <a:r>
              <a:rPr lang="en-US" dirty="0" smtClean="0"/>
              <a:t>	F</a:t>
            </a:r>
            <a:r>
              <a:rPr lang="en-US" baseline="-25000" dirty="0" smtClean="0">
                <a:latin typeface="Symbol" charset="2"/>
                <a:cs typeface="Symbol" charset="2"/>
              </a:rPr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    0      0</a:t>
            </a:r>
          </a:p>
          <a:p>
            <a:r>
              <a:rPr lang="en-US" dirty="0" smtClean="0"/>
              <a:t>1    t</a:t>
            </a:r>
            <a:r>
              <a:rPr lang="en-US" baseline="-25000" dirty="0" smtClean="0"/>
              <a:t>3</a:t>
            </a:r>
            <a:r>
              <a:rPr lang="en-US" dirty="0" smtClean="0"/>
              <a:t>	F</a:t>
            </a:r>
            <a:r>
              <a:rPr lang="en-US" baseline="-25000" dirty="0" smtClean="0">
                <a:latin typeface="Symbol" charset="2"/>
                <a:cs typeface="Symbol" charset="2"/>
              </a:rPr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     0      0</a:t>
            </a:r>
          </a:p>
          <a:p>
            <a:r>
              <a:rPr lang="en-US" dirty="0" smtClean="0"/>
              <a:t>1    t</a:t>
            </a:r>
            <a:r>
              <a:rPr lang="en-US" baseline="-25000" dirty="0" smtClean="0"/>
              <a:t>4</a:t>
            </a:r>
            <a:r>
              <a:rPr lang="en-US" dirty="0" smtClean="0"/>
              <a:t>	F</a:t>
            </a:r>
            <a:r>
              <a:rPr lang="en-US" baseline="-25000" dirty="0" smtClean="0">
                <a:latin typeface="Symbol" charset="2"/>
                <a:cs typeface="Symbol" charset="2"/>
              </a:rPr>
              <a:t>a</a:t>
            </a:r>
            <a:r>
              <a:rPr lang="en-US" baseline="-25000" dirty="0" smtClean="0"/>
              <a:t>4</a:t>
            </a:r>
            <a:r>
              <a:rPr lang="en-US" dirty="0" smtClean="0"/>
              <a:t>     0      0</a:t>
            </a:r>
          </a:p>
          <a:p>
            <a:r>
              <a:rPr lang="en-US" dirty="0" smtClean="0"/>
              <a:t>1    t</a:t>
            </a:r>
            <a:r>
              <a:rPr lang="en-US" baseline="-25000" dirty="0" smtClean="0"/>
              <a:t>5</a:t>
            </a:r>
            <a:r>
              <a:rPr lang="en-US" dirty="0" smtClean="0"/>
              <a:t>	F</a:t>
            </a:r>
            <a:r>
              <a:rPr lang="en-US" baseline="-25000" dirty="0" smtClean="0">
                <a:latin typeface="Symbol" charset="2"/>
                <a:cs typeface="Symbol" charset="2"/>
              </a:rPr>
              <a:t>a</a:t>
            </a:r>
            <a:r>
              <a:rPr lang="en-US" baseline="-25000" dirty="0" smtClean="0"/>
              <a:t>5</a:t>
            </a:r>
            <a:r>
              <a:rPr lang="en-US" dirty="0" smtClean="0"/>
              <a:t>     0      0</a:t>
            </a:r>
          </a:p>
          <a:p>
            <a:pPr marL="342900" indent="-342900">
              <a:buAutoNum type="arabicPlain"/>
            </a:pPr>
            <a:r>
              <a:rPr lang="en-US" dirty="0" smtClean="0"/>
              <a:t>t</a:t>
            </a:r>
            <a:r>
              <a:rPr lang="en-US" baseline="-25000" dirty="0" smtClean="0"/>
              <a:t>6</a:t>
            </a:r>
            <a:r>
              <a:rPr lang="en-US" dirty="0" smtClean="0"/>
              <a:t>	F</a:t>
            </a:r>
            <a:r>
              <a:rPr lang="en-US" baseline="-25000" dirty="0" smtClean="0">
                <a:latin typeface="Symbol" charset="2"/>
                <a:cs typeface="Symbol" charset="2"/>
              </a:rPr>
              <a:t>a</a:t>
            </a:r>
            <a:r>
              <a:rPr lang="en-US" baseline="-25000" dirty="0" smtClean="0"/>
              <a:t>6</a:t>
            </a:r>
            <a:r>
              <a:rPr lang="en-US" dirty="0" smtClean="0"/>
              <a:t>     0      0</a:t>
            </a:r>
          </a:p>
          <a:p>
            <a:pPr marL="342900" indent="-342900"/>
            <a:r>
              <a:rPr lang="en-US" dirty="0" smtClean="0"/>
              <a:t>0    0 	F</a:t>
            </a:r>
            <a:r>
              <a:rPr lang="en-US" baseline="-25000" dirty="0" smtClean="0">
                <a:latin typeface="Symbol" charset="2"/>
                <a:cs typeface="Symbol" charset="2"/>
              </a:rPr>
              <a:t>d</a:t>
            </a:r>
            <a:r>
              <a:rPr lang="en-US" baseline="-25000" dirty="0" smtClean="0"/>
              <a:t>1</a:t>
            </a:r>
            <a:r>
              <a:rPr lang="en-US" dirty="0" smtClean="0"/>
              <a:t>      1      t</a:t>
            </a:r>
            <a:r>
              <a:rPr lang="en-US" baseline="-25000" dirty="0" smtClean="0"/>
              <a:t>1</a:t>
            </a:r>
            <a:endParaRPr lang="en-US" dirty="0" smtClean="0"/>
          </a:p>
          <a:p>
            <a:pPr marL="342900" indent="-342900"/>
            <a:r>
              <a:rPr lang="en-US" dirty="0" smtClean="0"/>
              <a:t>0    0	F</a:t>
            </a:r>
            <a:r>
              <a:rPr lang="en-US" baseline="-25000" dirty="0" smtClean="0">
                <a:latin typeface="Symbol" charset="2"/>
                <a:cs typeface="Symbol" charset="2"/>
              </a:rPr>
              <a:t>d</a:t>
            </a:r>
            <a:r>
              <a:rPr lang="en-US" baseline="-25000" dirty="0" smtClean="0"/>
              <a:t>2</a:t>
            </a:r>
            <a:r>
              <a:rPr lang="en-US" dirty="0" smtClean="0"/>
              <a:t>      1      t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marL="342900" indent="-342900"/>
            <a:r>
              <a:rPr lang="en-US" dirty="0" smtClean="0"/>
              <a:t>0    0 	F</a:t>
            </a:r>
            <a:r>
              <a:rPr lang="en-US" baseline="-25000" dirty="0" smtClean="0">
                <a:latin typeface="Symbol" charset="2"/>
                <a:cs typeface="Symbol" charset="2"/>
              </a:rPr>
              <a:t>d</a:t>
            </a:r>
            <a:r>
              <a:rPr lang="en-US" baseline="-25000" dirty="0" smtClean="0"/>
              <a:t>3</a:t>
            </a:r>
            <a:r>
              <a:rPr lang="en-US" dirty="0" smtClean="0"/>
              <a:t>      1      t</a:t>
            </a:r>
            <a:r>
              <a:rPr lang="en-US" baseline="-25000" dirty="0" smtClean="0"/>
              <a:t>3</a:t>
            </a:r>
            <a:endParaRPr lang="en-US" dirty="0" smtClean="0"/>
          </a:p>
          <a:p>
            <a:pPr marL="342900" indent="-342900"/>
            <a:r>
              <a:rPr lang="en-US" dirty="0" smtClean="0"/>
              <a:t>0    0	F</a:t>
            </a:r>
            <a:r>
              <a:rPr lang="en-US" baseline="-25000" dirty="0" smtClean="0">
                <a:latin typeface="Symbol" charset="2"/>
                <a:cs typeface="Symbol" charset="2"/>
              </a:rPr>
              <a:t>d</a:t>
            </a:r>
            <a:r>
              <a:rPr lang="en-US" baseline="-25000" dirty="0" smtClean="0"/>
              <a:t>4</a:t>
            </a:r>
            <a:r>
              <a:rPr lang="en-US" dirty="0" smtClean="0"/>
              <a:t>      1      t</a:t>
            </a:r>
            <a:r>
              <a:rPr lang="en-US" baseline="-25000" dirty="0" smtClean="0"/>
              <a:t>4</a:t>
            </a:r>
            <a:endParaRPr lang="en-US" dirty="0" smtClean="0"/>
          </a:p>
          <a:p>
            <a:pPr marL="342900" indent="-342900"/>
            <a:r>
              <a:rPr lang="en-US" dirty="0" smtClean="0"/>
              <a:t>0    0	F</a:t>
            </a:r>
            <a:r>
              <a:rPr lang="en-US" baseline="-25000" dirty="0" smtClean="0">
                <a:latin typeface="Symbol" charset="2"/>
                <a:cs typeface="Symbol" charset="2"/>
              </a:rPr>
              <a:t>d</a:t>
            </a:r>
            <a:r>
              <a:rPr lang="en-US" baseline="-25000" dirty="0" smtClean="0"/>
              <a:t>5</a:t>
            </a:r>
            <a:r>
              <a:rPr lang="en-US" dirty="0" smtClean="0"/>
              <a:t>      1      t</a:t>
            </a:r>
            <a:r>
              <a:rPr lang="en-US" baseline="-25000" dirty="0" smtClean="0"/>
              <a:t>5</a:t>
            </a:r>
            <a:endParaRPr lang="en-US" dirty="0" smtClean="0"/>
          </a:p>
          <a:p>
            <a:pPr marL="342900" indent="-342900"/>
            <a:r>
              <a:rPr lang="en-US" dirty="0" smtClean="0"/>
              <a:t>0    0	F</a:t>
            </a:r>
            <a:r>
              <a:rPr lang="en-US" baseline="-25000" dirty="0" smtClean="0">
                <a:latin typeface="Symbol" charset="2"/>
                <a:cs typeface="Symbol" charset="2"/>
              </a:rPr>
              <a:t>d</a:t>
            </a:r>
            <a:r>
              <a:rPr lang="en-US" baseline="-25000" dirty="0" smtClean="0"/>
              <a:t>6</a:t>
            </a:r>
            <a:r>
              <a:rPr lang="en-US" dirty="0" smtClean="0"/>
              <a:t>      1      t</a:t>
            </a:r>
            <a:r>
              <a:rPr lang="en-US" baseline="-25000" dirty="0" smtClean="0"/>
              <a:t>6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286000" y="5868115"/>
            <a:ext cx="5197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 </a:t>
            </a:r>
            <a:r>
              <a:rPr lang="en-US" sz="2400" baseline="30000" dirty="0" smtClean="0"/>
              <a:t>T</a:t>
            </a:r>
            <a:r>
              <a:rPr lang="en-US" sz="2400" dirty="0" smtClean="0"/>
              <a:t> = (</a:t>
            </a:r>
            <a:r>
              <a:rPr lang="en-US" sz="2400" dirty="0" smtClean="0">
                <a:latin typeface="Symbol" charset="2"/>
                <a:cs typeface="Symbol" charset="2"/>
              </a:rPr>
              <a:t>Da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  </a:t>
            </a:r>
            <a:r>
              <a:rPr lang="en-US" sz="2400" dirty="0" smtClean="0">
                <a:latin typeface="Symbol" charset="2"/>
                <a:cs typeface="Symbol" charset="2"/>
              </a:rPr>
              <a:t>m</a:t>
            </a:r>
            <a:r>
              <a:rPr lang="en-US" sz="2400" baseline="-25000" dirty="0" smtClean="0">
                <a:latin typeface="Symbol" charset="2"/>
                <a:cs typeface="Symbol" charset="2"/>
              </a:rPr>
              <a:t>a</a:t>
            </a:r>
            <a:r>
              <a:rPr lang="en-US" sz="2400" dirty="0" smtClean="0"/>
              <a:t>  </a:t>
            </a:r>
            <a:r>
              <a:rPr lang="en-US" sz="2400" dirty="0" err="1" smtClean="0">
                <a:latin typeface="Symbol" charset="2"/>
                <a:cs typeface="Symbol" charset="2"/>
              </a:rPr>
              <a:t>p</a:t>
            </a:r>
            <a:r>
              <a:rPr lang="en-US" sz="2400" dirty="0" smtClean="0"/>
              <a:t>  </a:t>
            </a:r>
            <a:r>
              <a:rPr lang="en-US" sz="2400" dirty="0" smtClean="0">
                <a:latin typeface="Symbol" charset="2"/>
                <a:cs typeface="Symbol" charset="2"/>
              </a:rPr>
              <a:t>Dd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 </a:t>
            </a:r>
            <a:r>
              <a:rPr lang="en-US" sz="2400" dirty="0" err="1" smtClean="0">
                <a:latin typeface="Symbol" charset="2"/>
                <a:cs typeface="Symbol" charset="2"/>
              </a:rPr>
              <a:t>m</a:t>
            </a:r>
            <a:r>
              <a:rPr lang="en-US" sz="2400" baseline="-25000" dirty="0" err="1" smtClean="0">
                <a:latin typeface="Symbol" charset="2"/>
                <a:cs typeface="Symbol" charset="2"/>
              </a:rPr>
              <a:t>d</a:t>
            </a:r>
            <a:r>
              <a:rPr lang="en-US" sz="2400" dirty="0" smtClean="0"/>
              <a:t>)</a:t>
            </a:r>
          </a:p>
        </p:txBody>
      </p:sp>
      <p:pic>
        <p:nvPicPr>
          <p:cNvPr id="6" name="Picture 5" descr="SpitzerCu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274638"/>
            <a:ext cx="1295400" cy="1459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Paul’s simple (linear)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6477000" cy="4525963"/>
          </a:xfrm>
        </p:spPr>
        <p:txBody>
          <a:bodyPr/>
          <a:lstStyle/>
          <a:p>
            <a:r>
              <a:rPr lang="en-US" dirty="0" smtClean="0"/>
              <a:t>      The equations of condition:</a:t>
            </a:r>
          </a:p>
          <a:p>
            <a:pPr>
              <a:buNone/>
            </a:pPr>
            <a:r>
              <a:rPr lang="en-US" dirty="0" smtClean="0"/>
              <a:t>							Y = A*X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      The Simple solution</a:t>
            </a:r>
          </a:p>
          <a:p>
            <a:pPr>
              <a:buNone/>
            </a:pPr>
            <a:r>
              <a:rPr lang="en-US" dirty="0" smtClean="0"/>
              <a:t>						 X = (A</a:t>
            </a:r>
            <a:r>
              <a:rPr lang="en-US" baseline="30000" dirty="0" smtClean="0"/>
              <a:t>T</a:t>
            </a:r>
            <a:r>
              <a:rPr lang="en-US" dirty="0" smtClean="0"/>
              <a:t>A)</a:t>
            </a:r>
            <a:r>
              <a:rPr lang="en-US" baseline="30000" dirty="0" smtClean="0"/>
              <a:t>-1</a:t>
            </a:r>
            <a:r>
              <a:rPr lang="en-US" dirty="0" smtClean="0"/>
              <a:t>A</a:t>
            </a:r>
            <a:r>
              <a:rPr lang="en-US" baseline="30000" dirty="0" smtClean="0"/>
              <a:t>T</a:t>
            </a:r>
            <a:r>
              <a:rPr lang="en-US" dirty="0" smtClean="0"/>
              <a:t>*Y</a:t>
            </a:r>
            <a:endParaRPr lang="en-US" dirty="0"/>
          </a:p>
        </p:txBody>
      </p:sp>
      <p:pic>
        <p:nvPicPr>
          <p:cNvPr id="4" name="Picture 3" descr="SpitzerCu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2743200"/>
            <a:ext cx="1295400" cy="1459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Paul’s simple (linear)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		X </a:t>
            </a:r>
            <a:r>
              <a:rPr lang="en-US" baseline="30000" dirty="0" smtClean="0"/>
              <a:t>T</a:t>
            </a:r>
            <a:r>
              <a:rPr lang="en-US" dirty="0" smtClean="0"/>
              <a:t> = (</a:t>
            </a:r>
            <a:r>
              <a:rPr lang="en-US" dirty="0" smtClean="0">
                <a:latin typeface="Symbol" charset="2"/>
                <a:cs typeface="Symbol" charset="2"/>
              </a:rPr>
              <a:t>Da</a:t>
            </a:r>
            <a:r>
              <a:rPr lang="en-US" baseline="-25000" dirty="0" smtClean="0"/>
              <a:t>0</a:t>
            </a:r>
            <a:r>
              <a:rPr lang="en-US" dirty="0" smtClean="0"/>
              <a:t>      </a:t>
            </a:r>
            <a:r>
              <a:rPr lang="en-US" dirty="0" smtClean="0">
                <a:latin typeface="Symbol" charset="2"/>
                <a:cs typeface="Symbol" charset="2"/>
              </a:rPr>
              <a:t>m</a:t>
            </a:r>
            <a:r>
              <a:rPr lang="en-US" baseline="-25000" dirty="0" smtClean="0">
                <a:latin typeface="Symbol" charset="2"/>
                <a:cs typeface="Symbol" charset="2"/>
              </a:rPr>
              <a:t>a</a:t>
            </a:r>
            <a:r>
              <a:rPr lang="en-US" dirty="0" smtClean="0"/>
              <a:t>       </a:t>
            </a:r>
            <a:r>
              <a:rPr lang="en-US" dirty="0" err="1" smtClean="0">
                <a:latin typeface="Symbol" charset="2"/>
                <a:cs typeface="Symbol" charset="2"/>
              </a:rPr>
              <a:t>p</a:t>
            </a:r>
            <a:r>
              <a:rPr lang="en-US" dirty="0" smtClean="0"/>
              <a:t>       </a:t>
            </a:r>
            <a:r>
              <a:rPr lang="en-US" dirty="0" smtClean="0">
                <a:latin typeface="Symbol" charset="2"/>
                <a:cs typeface="Symbol" charset="2"/>
              </a:rPr>
              <a:t>Dd</a:t>
            </a:r>
            <a:r>
              <a:rPr lang="en-US" baseline="-25000" dirty="0" smtClean="0"/>
              <a:t>0</a:t>
            </a:r>
            <a:r>
              <a:rPr lang="en-US" dirty="0" smtClean="0"/>
              <a:t>      </a:t>
            </a:r>
            <a:r>
              <a:rPr lang="en-US" dirty="0" err="1" smtClean="0">
                <a:latin typeface="Symbol" charset="2"/>
                <a:cs typeface="Symbol" charset="2"/>
              </a:rPr>
              <a:t>m</a:t>
            </a:r>
            <a:r>
              <a:rPr lang="en-US" baseline="-25000" dirty="0" err="1" smtClean="0">
                <a:latin typeface="Symbol" charset="2"/>
                <a:cs typeface="Symbol" charset="2"/>
              </a:rPr>
              <a:t>d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			X </a:t>
            </a:r>
            <a:r>
              <a:rPr lang="en-US" baseline="30000" dirty="0" smtClean="0"/>
              <a:t>T</a:t>
            </a:r>
            <a:r>
              <a:rPr lang="en-US" dirty="0" smtClean="0"/>
              <a:t> = (</a:t>
            </a:r>
            <a:r>
              <a:rPr lang="en-US" sz="2400" dirty="0" smtClean="0">
                <a:cs typeface="Symbol" charset="2"/>
              </a:rPr>
              <a:t>-75.52    76.40      6.87   -18.76    19.46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 smtClean="0"/>
              <a:t>				</a:t>
            </a:r>
            <a:r>
              <a:rPr lang="en-US" dirty="0" err="1" smtClean="0">
                <a:latin typeface="Symbol" charset="2"/>
                <a:cs typeface="Symbol" charset="2"/>
              </a:rPr>
              <a:t>s</a:t>
            </a:r>
            <a:r>
              <a:rPr lang="en-US" sz="3600" baseline="-25000" dirty="0" err="1" smtClean="0"/>
              <a:t>x</a:t>
            </a:r>
            <a:r>
              <a:rPr lang="en-US" sz="2400" dirty="0" smtClean="0"/>
              <a:t> </a:t>
            </a:r>
            <a:r>
              <a:rPr lang="en-US" dirty="0" smtClean="0"/>
              <a:t>= (  ±</a:t>
            </a:r>
            <a:r>
              <a:rPr lang="en-US" sz="2400" dirty="0" smtClean="0"/>
              <a:t>5.01   ±3.91    ±4.17    ±5.09    ±4.01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pitzerCu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4953000"/>
            <a:ext cx="1295400" cy="1459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SIMBAD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 smtClean="0"/>
              <a:t>Basic data :</a:t>
            </a:r>
          </a:p>
          <a:p>
            <a:r>
              <a:rPr lang="en-US" dirty="0" smtClean="0"/>
              <a:t>V* R </a:t>
            </a:r>
            <a:r>
              <a:rPr lang="en-US" dirty="0" err="1" smtClean="0"/>
              <a:t>Cas</a:t>
            </a:r>
            <a:r>
              <a:rPr lang="en-US" dirty="0" smtClean="0"/>
              <a:t> -- Variable Star of Mira </a:t>
            </a:r>
            <a:r>
              <a:rPr lang="en-US" dirty="0" err="1" smtClean="0"/>
              <a:t>Cet</a:t>
            </a:r>
            <a:r>
              <a:rPr lang="en-US" dirty="0" smtClean="0"/>
              <a:t> type 	</a:t>
            </a:r>
          </a:p>
          <a:p>
            <a:r>
              <a:rPr lang="en-US" dirty="0" smtClean="0"/>
              <a:t>with radius </a:t>
            </a:r>
            <a:r>
              <a:rPr lang="en-US" dirty="0" err="1" smtClean="0"/>
              <a:t>arcmin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Other object types:</a:t>
            </a:r>
          </a:p>
          <a:p>
            <a:r>
              <a:rPr lang="en-US" dirty="0" smtClean="0"/>
              <a:t>	Mi* () , * (AG,BD,CSI,GC,GCRV,HD,HIC,HIP,HR,PPM,SAO,SKY#,UBV,YZ,[LFO93]) , IR (DIRBE,IRAS,IRC,2MASS,RAFGL) , ** (ADS,CCDM,IDS) , V* (V*,AAVSO) , </a:t>
            </a:r>
            <a:r>
              <a:rPr lang="en-US" dirty="0" err="1" smtClean="0"/>
              <a:t>Mas</a:t>
            </a:r>
            <a:r>
              <a:rPr lang="en-US" dirty="0" smtClean="0"/>
              <a:t> ([PCC93],[WCP90])</a:t>
            </a:r>
          </a:p>
          <a:p>
            <a:r>
              <a:rPr lang="en-US" dirty="0" smtClean="0"/>
              <a:t>ICRS </a:t>
            </a:r>
            <a:r>
              <a:rPr lang="en-US" dirty="0" err="1" smtClean="0"/>
              <a:t>coord</a:t>
            </a:r>
            <a:r>
              <a:rPr lang="en-US" dirty="0" smtClean="0"/>
              <a:t>. (</a:t>
            </a:r>
            <a:r>
              <a:rPr lang="en-US" dirty="0" err="1" smtClean="0"/>
              <a:t>ep</a:t>
            </a:r>
            <a:r>
              <a:rPr lang="en-US" dirty="0" smtClean="0"/>
              <a:t>=2000 </a:t>
            </a:r>
            <a:r>
              <a:rPr lang="en-US" dirty="0" err="1" smtClean="0"/>
              <a:t>eq</a:t>
            </a:r>
            <a:r>
              <a:rPr lang="en-US" dirty="0" smtClean="0"/>
              <a:t>=2000) :</a:t>
            </a:r>
          </a:p>
          <a:p>
            <a:r>
              <a:rPr lang="en-US" dirty="0" smtClean="0"/>
              <a:t>	23 58 24.8725 +51 23 19.703 ( ~Unknown ) [ 8.27 7.39 89 ] A 1997A&amp;A...323L..49P</a:t>
            </a:r>
          </a:p>
          <a:p>
            <a:r>
              <a:rPr lang="en-US" dirty="0" smtClean="0"/>
              <a:t>FK5 </a:t>
            </a:r>
            <a:r>
              <a:rPr lang="en-US" dirty="0" err="1" smtClean="0"/>
              <a:t>coord</a:t>
            </a:r>
            <a:r>
              <a:rPr lang="en-US" dirty="0" smtClean="0"/>
              <a:t>. (</a:t>
            </a:r>
            <a:r>
              <a:rPr lang="en-US" dirty="0" err="1" smtClean="0"/>
              <a:t>ep</a:t>
            </a:r>
            <a:r>
              <a:rPr lang="en-US" dirty="0" smtClean="0"/>
              <a:t>=2000 </a:t>
            </a:r>
            <a:r>
              <a:rPr lang="en-US" dirty="0" err="1" smtClean="0"/>
              <a:t>eq</a:t>
            </a:r>
            <a:r>
              <a:rPr lang="en-US" dirty="0" smtClean="0"/>
              <a:t>=2000) :</a:t>
            </a:r>
          </a:p>
          <a:p>
            <a:r>
              <a:rPr lang="en-US" dirty="0" smtClean="0"/>
              <a:t>	23 58 24.873 +51 23 19.70 ( ~Unknown ) [ 8.27 7.39 89 ] A 1997A&amp;A...323L..49P</a:t>
            </a:r>
          </a:p>
          <a:p>
            <a:r>
              <a:rPr lang="en-US" dirty="0" smtClean="0"/>
              <a:t>FK4 </a:t>
            </a:r>
            <a:r>
              <a:rPr lang="en-US" dirty="0" err="1" smtClean="0"/>
              <a:t>coord</a:t>
            </a:r>
            <a:r>
              <a:rPr lang="en-US" dirty="0" smtClean="0"/>
              <a:t>. (</a:t>
            </a:r>
            <a:r>
              <a:rPr lang="en-US" dirty="0" err="1" smtClean="0"/>
              <a:t>ep</a:t>
            </a:r>
            <a:r>
              <a:rPr lang="en-US" dirty="0" smtClean="0"/>
              <a:t>=1950 </a:t>
            </a:r>
            <a:r>
              <a:rPr lang="en-US" dirty="0" err="1" smtClean="0"/>
              <a:t>eq</a:t>
            </a:r>
            <a:r>
              <a:rPr lang="en-US" dirty="0" smtClean="0"/>
              <a:t>=1950) :</a:t>
            </a:r>
          </a:p>
          <a:p>
            <a:r>
              <a:rPr lang="en-US" dirty="0" smtClean="0"/>
              <a:t>	23 55 51.69 +51 06 36.9 ( ~Unknown ) [ 48.21 44.62 86 ] A 1997A&amp;A...323L..49P</a:t>
            </a:r>
          </a:p>
          <a:p>
            <a:r>
              <a:rPr lang="en-US" dirty="0" smtClean="0"/>
              <a:t>Gal </a:t>
            </a:r>
            <a:r>
              <a:rPr lang="en-US" dirty="0" err="1" smtClean="0"/>
              <a:t>coord</a:t>
            </a:r>
            <a:r>
              <a:rPr lang="en-US" dirty="0" smtClean="0"/>
              <a:t>. (</a:t>
            </a:r>
            <a:r>
              <a:rPr lang="en-US" dirty="0" err="1" smtClean="0"/>
              <a:t>ep</a:t>
            </a:r>
            <a:r>
              <a:rPr lang="en-US" dirty="0" smtClean="0"/>
              <a:t>=2000 </a:t>
            </a:r>
            <a:r>
              <a:rPr lang="en-US" dirty="0" err="1" smtClean="0"/>
              <a:t>eq</a:t>
            </a:r>
            <a:r>
              <a:rPr lang="en-US" dirty="0" smtClean="0"/>
              <a:t>=2000) :</a:t>
            </a:r>
          </a:p>
          <a:p>
            <a:r>
              <a:rPr lang="en-US" dirty="0" smtClean="0"/>
              <a:t>	114.5608 -10.6191 ( ~Unknown ) [ 8.27 7.39 89 ] A 1997A&amp;A...323L..49P</a:t>
            </a:r>
          </a:p>
          <a:p>
            <a:r>
              <a:rPr lang="en-US" sz="8000" dirty="0" smtClean="0"/>
              <a:t>Proper motions </a:t>
            </a:r>
            <a:r>
              <a:rPr lang="en-US" dirty="0" err="1" smtClean="0"/>
              <a:t>mas</a:t>
            </a:r>
            <a:r>
              <a:rPr lang="en-US" dirty="0" smtClean="0"/>
              <a:t>/yr [error ellipse]:</a:t>
            </a:r>
          </a:p>
          <a:p>
            <a:r>
              <a:rPr lang="en-US" dirty="0" smtClean="0"/>
              <a:t>	</a:t>
            </a:r>
            <a:r>
              <a:rPr lang="en-US" sz="8000" dirty="0" smtClean="0"/>
              <a:t>84.39 18.07 A [0.95 0.88 86] 1997A&amp;A...323L..49P</a:t>
            </a:r>
          </a:p>
          <a:p>
            <a:r>
              <a:rPr lang="en-US" dirty="0" smtClean="0"/>
              <a:t>Radial velocity / </a:t>
            </a:r>
            <a:r>
              <a:rPr lang="en-US" dirty="0" err="1" smtClean="0"/>
              <a:t>Redshift</a:t>
            </a:r>
            <a:r>
              <a:rPr lang="en-US" dirty="0" smtClean="0"/>
              <a:t> / </a:t>
            </a:r>
            <a:r>
              <a:rPr lang="en-US" dirty="0" err="1" smtClean="0"/>
              <a:t>cz</a:t>
            </a:r>
            <a:r>
              <a:rPr lang="en-US" dirty="0" smtClean="0"/>
              <a:t> :</a:t>
            </a:r>
          </a:p>
          <a:p>
            <a:r>
              <a:rPr lang="en-US" dirty="0" smtClean="0"/>
              <a:t>	km/</a:t>
            </a:r>
            <a:r>
              <a:rPr lang="en-US" dirty="0" err="1" smtClean="0"/>
              <a:t>s</a:t>
            </a:r>
            <a:r>
              <a:rPr lang="en-US" dirty="0" smtClean="0"/>
              <a:t> 21.4 [0.9] / </a:t>
            </a:r>
            <a:r>
              <a:rPr lang="en-US" dirty="0" err="1" smtClean="0"/>
              <a:t>z</a:t>
            </a:r>
            <a:r>
              <a:rPr lang="en-US" dirty="0" smtClean="0"/>
              <a:t> 0.000071 [0.000003] / </a:t>
            </a:r>
            <a:r>
              <a:rPr lang="en-US" dirty="0" err="1" smtClean="0"/>
              <a:t>cz</a:t>
            </a:r>
            <a:r>
              <a:rPr lang="en-US" dirty="0" smtClean="0"/>
              <a:t> 21.40 [0.90]   A 1953GCRV..C......0W</a:t>
            </a:r>
          </a:p>
          <a:p>
            <a:r>
              <a:rPr lang="en-US" sz="8000" dirty="0" smtClean="0"/>
              <a:t>Parallaxes</a:t>
            </a:r>
            <a:r>
              <a:rPr lang="en-US" dirty="0" smtClean="0"/>
              <a:t> </a:t>
            </a:r>
            <a:r>
              <a:rPr lang="en-US" dirty="0" err="1" smtClean="0"/>
              <a:t>mas</a:t>
            </a:r>
            <a:r>
              <a:rPr lang="en-US" dirty="0" smtClean="0"/>
              <a:t>:</a:t>
            </a:r>
          </a:p>
          <a:p>
            <a:r>
              <a:rPr lang="en-US" dirty="0" smtClean="0"/>
              <a:t>	</a:t>
            </a:r>
            <a:r>
              <a:rPr lang="en-US" sz="8000" u="sng" dirty="0" smtClean="0"/>
              <a:t>9.37 [1.10] </a:t>
            </a:r>
            <a:r>
              <a:rPr lang="en-US" sz="8000" dirty="0" smtClean="0"/>
              <a:t>A 1997A&amp;A...323L..49P</a:t>
            </a:r>
          </a:p>
          <a:p>
            <a:r>
              <a:rPr lang="en-US" dirty="0" smtClean="0"/>
              <a:t>Spectral type:</a:t>
            </a:r>
          </a:p>
          <a:p>
            <a:r>
              <a:rPr lang="en-US" dirty="0" smtClean="0"/>
              <a:t>	M7IIIe (D) ~</a:t>
            </a:r>
          </a:p>
          <a:p>
            <a:r>
              <a:rPr lang="en-US" dirty="0" smtClean="0"/>
              <a:t>Fluxes (4) :</a:t>
            </a:r>
          </a:p>
          <a:p>
            <a:r>
              <a:rPr lang="en-US" dirty="0" smtClean="0"/>
              <a:t>	</a:t>
            </a:r>
          </a:p>
          <a:p>
            <a:r>
              <a:rPr lang="en-US" dirty="0" smtClean="0"/>
              <a:t>V 4.8 [~] C ~</a:t>
            </a:r>
          </a:p>
          <a:p>
            <a:r>
              <a:rPr lang="en-US" dirty="0" smtClean="0"/>
              <a:t>J 0.163 [0.220] C 2003yCat.2246....0C</a:t>
            </a:r>
          </a:p>
          <a:p>
            <a:r>
              <a:rPr lang="en-US" dirty="0" smtClean="0"/>
              <a:t>H -0.849 [0.170] C 2003yCat.2246....0C</a:t>
            </a:r>
          </a:p>
          <a:p>
            <a:r>
              <a:rPr lang="en-US" dirty="0" smtClean="0"/>
              <a:t>K -1.404 [9.996] C 2003yCat.2246....0C </a:t>
            </a:r>
            <a:endParaRPr lang="en-US" dirty="0"/>
          </a:p>
        </p:txBody>
      </p:sp>
      <p:pic>
        <p:nvPicPr>
          <p:cNvPr id="4" name="Picture 3" descr="SpitzerCu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274638"/>
            <a:ext cx="1295400" cy="1459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0" y="1417638"/>
            <a:ext cx="6477000" cy="526297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101600">
              <a:schemeClr val="accent1">
                <a:alpha val="75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Toshiya </a:t>
            </a:r>
            <a:r>
              <a:rPr lang="en-US" sz="2400" dirty="0" err="1" smtClean="0"/>
              <a:t>Ueto</a:t>
            </a:r>
            <a:r>
              <a:rPr lang="en-US" sz="2400" dirty="0" smtClean="0"/>
              <a:t> and Bob Stencil</a:t>
            </a:r>
          </a:p>
          <a:p>
            <a:r>
              <a:rPr lang="en-US" sz="2400" dirty="0" smtClean="0"/>
              <a:t>    (for pointing out the </a:t>
            </a:r>
            <a:r>
              <a:rPr lang="en-US" sz="2400" dirty="0" err="1" smtClean="0"/>
              <a:t>astrometric</a:t>
            </a:r>
            <a:r>
              <a:rPr lang="en-US" sz="2400" dirty="0" smtClean="0"/>
              <a:t>-astrophysical</a:t>
            </a:r>
          </a:p>
          <a:p>
            <a:r>
              <a:rPr lang="en-US" sz="2400" dirty="0" smtClean="0"/>
              <a:t>		discrepancy)</a:t>
            </a:r>
          </a:p>
          <a:p>
            <a:r>
              <a:rPr lang="en-US" sz="2400" dirty="0" err="1" smtClean="0"/>
              <a:t>Imants</a:t>
            </a:r>
            <a:r>
              <a:rPr lang="en-US" sz="2400" dirty="0" smtClean="0"/>
              <a:t> </a:t>
            </a:r>
            <a:r>
              <a:rPr lang="en-US" sz="2400" dirty="0" err="1" smtClean="0"/>
              <a:t>Platais</a:t>
            </a:r>
            <a:endParaRPr lang="en-US" sz="2400" dirty="0" smtClean="0"/>
          </a:p>
          <a:p>
            <a:r>
              <a:rPr lang="en-US" sz="2400" dirty="0" smtClean="0"/>
              <a:t>    (for pointing me to the new HIPPARCOS </a:t>
            </a:r>
          </a:p>
          <a:p>
            <a:r>
              <a:rPr lang="en-US" sz="2400" dirty="0" smtClean="0"/>
              <a:t>             reduction)</a:t>
            </a:r>
          </a:p>
          <a:p>
            <a:r>
              <a:rPr lang="en-US" sz="2400" dirty="0" smtClean="0"/>
              <a:t>Floor van </a:t>
            </a:r>
            <a:r>
              <a:rPr lang="en-US" sz="2400" dirty="0" err="1" smtClean="0"/>
              <a:t>Leeuwen</a:t>
            </a:r>
            <a:r>
              <a:rPr lang="en-US" sz="2400" dirty="0" smtClean="0"/>
              <a:t> for a last minute e-mail</a:t>
            </a:r>
          </a:p>
          <a:p>
            <a:endParaRPr lang="en-US" sz="2400" dirty="0" smtClean="0"/>
          </a:p>
          <a:p>
            <a:r>
              <a:rPr lang="en-US" sz="2400" dirty="0" smtClean="0"/>
              <a:t>AND OF COURSE:</a:t>
            </a:r>
          </a:p>
          <a:p>
            <a:endParaRPr lang="en-US" sz="2400" dirty="0" smtClean="0"/>
          </a:p>
          <a:p>
            <a:r>
              <a:rPr lang="en-US" sz="2400" dirty="0" smtClean="0"/>
              <a:t>Bill, for encouraging me in astrometry in the first</a:t>
            </a:r>
          </a:p>
          <a:p>
            <a:r>
              <a:rPr lang="en-US" sz="2400" dirty="0" smtClean="0"/>
              <a:t> 	place, and for being the subject of this        	symposium.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SIMBAD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Identifiers (27) :</a:t>
            </a:r>
          </a:p>
          <a:p>
            <a:endParaRPr lang="en-US" dirty="0" smtClean="0"/>
          </a:p>
          <a:p>
            <a:r>
              <a:rPr lang="en-US" dirty="0" smtClean="0"/>
              <a:t>V* R </a:t>
            </a:r>
            <a:r>
              <a:rPr lang="en-US" dirty="0" err="1" smtClean="0"/>
              <a:t>Cas</a:t>
            </a:r>
            <a:r>
              <a:rPr lang="en-US" dirty="0" smtClean="0"/>
              <a:t> 	GC 33244 	IRAS 23558+5106 	UBV 21530</a:t>
            </a:r>
          </a:p>
          <a:p>
            <a:r>
              <a:rPr lang="en-US" dirty="0" smtClean="0"/>
              <a:t>ADS 17135 A 	GCRV 14998 	IRC +50484 	YZ 51 8551</a:t>
            </a:r>
          </a:p>
          <a:p>
            <a:r>
              <a:rPr lang="en-US" dirty="0" smtClean="0"/>
              <a:t>AG+51 1856 	HD 224490 	2MASS J23582487+5123190 	[LFO93] 2355+51</a:t>
            </a:r>
          </a:p>
          <a:p>
            <a:r>
              <a:rPr lang="en-US" dirty="0" smtClean="0"/>
              <a:t>BD+50 4202 	HIC 118188 	PPM 42410 	[PCC93] 505</a:t>
            </a:r>
          </a:p>
          <a:p>
            <a:r>
              <a:rPr lang="en-US" dirty="0" smtClean="0"/>
              <a:t>CCDM J23584+5123A 	HIP 118188 	RAFGL 3188 	[WCP90] 235552.000+510637.76</a:t>
            </a:r>
          </a:p>
          <a:p>
            <a:r>
              <a:rPr lang="en-US" dirty="0" smtClean="0"/>
              <a:t>CSI+50 4202 1 	HR 9066 	SAO 35938 	AAVSO 2353+50</a:t>
            </a:r>
          </a:p>
          <a:p>
            <a:r>
              <a:rPr lang="en-US" dirty="0" smtClean="0"/>
              <a:t>DIRBE D23582487P5123190 	IDS 23533+5050 A 	SKY# 45221 </a:t>
            </a:r>
            <a:endParaRPr lang="en-US" dirty="0"/>
          </a:p>
        </p:txBody>
      </p:sp>
      <p:pic>
        <p:nvPicPr>
          <p:cNvPr id="4" name="Picture 3" descr="SpitzerCu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274638"/>
            <a:ext cx="1295400" cy="1459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2209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Revised HIPPARCOS Data</a:t>
            </a:r>
            <a:br>
              <a:rPr lang="en-US" dirty="0" smtClean="0"/>
            </a:br>
            <a:r>
              <a:rPr lang="en-US" dirty="0" smtClean="0"/>
              <a:t>(from </a:t>
            </a:r>
            <a:r>
              <a:rPr lang="en-US" dirty="0" err="1" smtClean="0"/>
              <a:t>Imants</a:t>
            </a:r>
            <a:r>
              <a:rPr lang="en-US" dirty="0" smtClean="0"/>
              <a:t>’ copy of the</a:t>
            </a:r>
            <a:br>
              <a:rPr lang="en-US" dirty="0" smtClean="0"/>
            </a:br>
            <a:r>
              <a:rPr lang="en-US" dirty="0" smtClean="0"/>
              <a:t>Revised HIPPARCOS Catalog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0" y="2551837"/>
            <a:ext cx="4572000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118188   9 5 1  6.2762616847  0.8969031141    </a:t>
            </a:r>
            <a:r>
              <a:rPr lang="en-US" sz="2400" u="sng" dirty="0" smtClean="0"/>
              <a:t>5.50</a:t>
            </a:r>
            <a:r>
              <a:rPr lang="en-US" sz="2400" dirty="0" smtClean="0"/>
              <a:t> </a:t>
            </a:r>
            <a:r>
              <a:rPr lang="en-US" dirty="0" smtClean="0"/>
              <a:t>   </a:t>
            </a:r>
            <a:r>
              <a:rPr lang="en-US" b="1" dirty="0" smtClean="0"/>
              <a:t>86.40    18.60</a:t>
            </a:r>
            <a:r>
              <a:rPr lang="en-US" dirty="0" smtClean="0"/>
              <a:t>   </a:t>
            </a:r>
            <a:r>
              <a:rPr lang="en-US" sz="2400" u="sng" dirty="0" smtClean="0"/>
              <a:t>0.62</a:t>
            </a:r>
            <a:r>
              <a:rPr lang="en-US" dirty="0" smtClean="0"/>
              <a:t>   </a:t>
            </a:r>
            <a:r>
              <a:rPr lang="en-US" b="1" dirty="0" smtClean="0"/>
              <a:t>0.77   1.13</a:t>
            </a:r>
            <a:r>
              <a:rPr lang="en-US" dirty="0" smtClean="0"/>
              <a:t>   0.89   0.84 174  1.31  0    0.0  102  8.6759 0.1229 1.415 1  1.500 0.510  5.340   2.21   0.28   1.95   0.05  -0.50   1.24  -1.01  -0.35   0.51   1.61  -0.44  -0.67  -0.09  -0.12   1.67 </a:t>
            </a:r>
            <a:endParaRPr lang="en-US" dirty="0"/>
          </a:p>
        </p:txBody>
      </p:sp>
      <p:pic>
        <p:nvPicPr>
          <p:cNvPr id="4" name="Picture 3" descr="SpitzerCu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274638"/>
            <a:ext cx="1295400" cy="1459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281"/>
            <a:ext cx="8229600" cy="884238"/>
          </a:xfrm>
        </p:spPr>
        <p:txBody>
          <a:bodyPr/>
          <a:lstStyle/>
          <a:p>
            <a:r>
              <a:rPr lang="en-US" dirty="0" smtClean="0"/>
              <a:t>R </a:t>
            </a:r>
            <a:r>
              <a:rPr lang="en-US" dirty="0" err="1" smtClean="0"/>
              <a:t>Cas</a:t>
            </a:r>
            <a:r>
              <a:rPr lang="en-US" dirty="0" smtClean="0"/>
              <a:t> Parallaxes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1752600"/>
          <a:ext cx="8229600" cy="3931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Parallax</a:t>
                      </a:r>
                    </a:p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mas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RMS </a:t>
                      </a:r>
                      <a:r>
                        <a:rPr lang="en-US" dirty="0" err="1" smtClean="0"/>
                        <a:t>Parallactic</a:t>
                      </a:r>
                      <a:r>
                        <a:rPr lang="en-US" baseline="0" dirty="0" smtClean="0"/>
                        <a:t> error</a:t>
                      </a:r>
                    </a:p>
                    <a:p>
                      <a:pPr algn="ctr"/>
                      <a:r>
                        <a:rPr lang="en-US" baseline="0" dirty="0" smtClean="0"/>
                        <a:t>(</a:t>
                      </a:r>
                      <a:r>
                        <a:rPr lang="en-US" baseline="0" dirty="0" err="1" smtClean="0"/>
                        <a:t>mas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</a:t>
                      </a:r>
                      <a:r>
                        <a:rPr lang="en-US" sz="2400" dirty="0" smtClean="0">
                          <a:latin typeface="Symbol" charset="2"/>
                          <a:cs typeface="Symbol" charset="2"/>
                        </a:rPr>
                        <a:t>m</a:t>
                      </a:r>
                      <a:r>
                        <a:rPr lang="en-US" sz="2400" baseline="-25000" dirty="0" smtClean="0">
                          <a:latin typeface="Symbol" charset="2"/>
                          <a:cs typeface="Symbol" charset="2"/>
                        </a:rPr>
                        <a:t>a</a:t>
                      </a:r>
                    </a:p>
                    <a:p>
                      <a:pPr algn="ctr"/>
                      <a:r>
                        <a:rPr lang="en-US" dirty="0" smtClean="0"/>
                        <a:t> </a:t>
                      </a:r>
                      <a:r>
                        <a:rPr lang="en-US" sz="2400" dirty="0" err="1" smtClean="0">
                          <a:latin typeface="Symbol" charset="2"/>
                          <a:cs typeface="Symbol" charset="2"/>
                        </a:rPr>
                        <a:t>m</a:t>
                      </a:r>
                      <a:r>
                        <a:rPr lang="en-US" sz="2400" baseline="-25000" dirty="0" err="1" smtClean="0">
                          <a:latin typeface="Symbol" charset="2"/>
                          <a:cs typeface="Symbol" charset="2"/>
                        </a:rPr>
                        <a:t>d</a:t>
                      </a:r>
                      <a:endParaRPr lang="en-US" sz="2400" baseline="-25000" dirty="0" smtClean="0">
                        <a:latin typeface="Symbol" charset="2"/>
                        <a:cs typeface="Symbol" charset="2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HIPPARCOS</a:t>
                      </a:r>
                    </a:p>
                    <a:p>
                      <a:pPr algn="ctr"/>
                      <a:r>
                        <a:rPr lang="en-US" dirty="0" smtClean="0"/>
                        <a:t>(1997)</a:t>
                      </a:r>
                    </a:p>
                    <a:p>
                      <a:pPr algn="ctr"/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±1.10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84.39 ± 0.95 18.07±0.88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Astrometric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Satellite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Vlemmings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et al.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±1.95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80.52 ± 2.35 17.10 ± 1.75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(VLBI)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Paul’s fit</a:t>
                      </a:r>
                    </a:p>
                    <a:p>
                      <a:pPr algn="ctr"/>
                      <a:r>
                        <a:rPr lang="en-US" baseline="0" dirty="0" smtClean="0"/>
                        <a:t> to Paper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±4.17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76.4  </a:t>
                      </a:r>
                      <a:r>
                        <a:rPr lang="en-US" sz="1800" dirty="0" smtClean="0"/>
                        <a:t>±3.91 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19.5  </a:t>
                      </a:r>
                      <a:r>
                        <a:rPr lang="en-US" sz="1800" dirty="0" smtClean="0"/>
                        <a:t>±4.01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HIPPARCOS</a:t>
                      </a:r>
                    </a:p>
                    <a:p>
                      <a:pPr algn="ctr"/>
                      <a:r>
                        <a:rPr lang="en-US" dirty="0" smtClean="0"/>
                        <a:t>(revised)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±0.62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  86.40  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± </a:t>
                      </a:r>
                      <a:r>
                        <a:rPr lang="en-US" b="0" dirty="0" smtClean="0"/>
                        <a:t>0.77</a:t>
                      </a:r>
                    </a:p>
                    <a:p>
                      <a:pPr algn="ctr"/>
                      <a:r>
                        <a:rPr lang="en-US" b="0" baseline="0" dirty="0" smtClean="0"/>
                        <a:t>  </a:t>
                      </a:r>
                      <a:r>
                        <a:rPr lang="en-US" b="0" dirty="0" smtClean="0"/>
                        <a:t>18.60   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 </a:t>
                      </a:r>
                      <a:r>
                        <a:rPr lang="en-US" b="0" dirty="0" smtClean="0"/>
                        <a:t>1.13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Astrometric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Satellite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SpitzerCu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140248"/>
            <a:ext cx="1295400" cy="1459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/>
          <a:lstStyle/>
          <a:p>
            <a:r>
              <a:rPr lang="en-US" dirty="0" smtClean="0"/>
              <a:t>BUT WAIT:</a:t>
            </a:r>
            <a:br>
              <a:rPr lang="en-US" dirty="0" smtClean="0"/>
            </a:br>
            <a:r>
              <a:rPr lang="en-US" dirty="0" err="1" smtClean="0"/>
              <a:t>THERE’s</a:t>
            </a:r>
            <a:r>
              <a:rPr lang="en-US" dirty="0" smtClean="0"/>
              <a:t> MORE!!!!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3200400"/>
            <a:ext cx="6949025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Floor van </a:t>
            </a:r>
            <a:r>
              <a:rPr lang="en-US" dirty="0" err="1" smtClean="0"/>
              <a:t>Leeuwen</a:t>
            </a:r>
            <a:r>
              <a:rPr lang="en-US" dirty="0" smtClean="0"/>
              <a:t>, 11 September 2008 (Private Communication)</a:t>
            </a:r>
          </a:p>
          <a:p>
            <a:endParaRPr lang="en-US" dirty="0" smtClean="0"/>
          </a:p>
          <a:p>
            <a:r>
              <a:rPr lang="en-US" dirty="0" smtClean="0"/>
              <a:t>“Forgot to reply on R </a:t>
            </a:r>
            <a:r>
              <a:rPr lang="en-US" dirty="0" err="1" smtClean="0"/>
              <a:t>Cas</a:t>
            </a:r>
            <a:r>
              <a:rPr lang="en-US" dirty="0" smtClean="0"/>
              <a:t>. I clearly have to close and replace the Vizier</a:t>
            </a:r>
          </a:p>
          <a:p>
            <a:r>
              <a:rPr lang="en-US" dirty="0" smtClean="0"/>
              <a:t>version of the catalogue as something has gone wrong there. The value I</a:t>
            </a:r>
          </a:p>
          <a:p>
            <a:r>
              <a:rPr lang="en-US" dirty="0" smtClean="0"/>
              <a:t>have here and which should instead be on Vizier is </a:t>
            </a:r>
            <a:r>
              <a:rPr lang="en-US" sz="2400" dirty="0" smtClean="0"/>
              <a:t>7.95+-1.02”</a:t>
            </a:r>
          </a:p>
          <a:p>
            <a:r>
              <a:rPr lang="en-US" dirty="0" smtClean="0"/>
              <a:t>(emphasis – PDH).  (Floor did replace the Vizier HIPPARCOS entries</a:t>
            </a:r>
          </a:p>
          <a:p>
            <a:r>
              <a:rPr lang="en-US" dirty="0" smtClean="0"/>
              <a:t> within the day, according to a different e-mail to Michael </a:t>
            </a:r>
            <a:r>
              <a:rPr lang="en-US" dirty="0" err="1" smtClean="0"/>
              <a:t>Ratner</a:t>
            </a:r>
            <a:r>
              <a:rPr lang="en-US" dirty="0" smtClean="0"/>
              <a:t> at</a:t>
            </a:r>
          </a:p>
          <a:p>
            <a:r>
              <a:rPr lang="en-US" dirty="0" err="1" smtClean="0"/>
              <a:t>CfA</a:t>
            </a:r>
            <a:r>
              <a:rPr lang="en-US" dirty="0" smtClean="0"/>
              <a:t> about IM Peg…but that’s ANOTHER story!)</a:t>
            </a:r>
          </a:p>
          <a:p>
            <a:endParaRPr lang="en-US" sz="2400" dirty="0"/>
          </a:p>
        </p:txBody>
      </p:sp>
      <p:pic>
        <p:nvPicPr>
          <p:cNvPr id="4" name="Picture 3" descr="SpitzerCu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274638"/>
            <a:ext cx="1295400" cy="1459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281"/>
            <a:ext cx="8229600" cy="884238"/>
          </a:xfrm>
        </p:spPr>
        <p:txBody>
          <a:bodyPr/>
          <a:lstStyle/>
          <a:p>
            <a:r>
              <a:rPr lang="en-US" dirty="0" smtClean="0"/>
              <a:t>R </a:t>
            </a:r>
            <a:r>
              <a:rPr lang="en-US" dirty="0" err="1" smtClean="0"/>
              <a:t>Cas</a:t>
            </a:r>
            <a:r>
              <a:rPr lang="en-US" dirty="0" smtClean="0"/>
              <a:t> Parallaxes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1295400"/>
          <a:ext cx="8229600" cy="5120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Parallax</a:t>
                      </a:r>
                    </a:p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mas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RMS </a:t>
                      </a:r>
                      <a:r>
                        <a:rPr lang="en-US" dirty="0" err="1" smtClean="0"/>
                        <a:t>Parallactic</a:t>
                      </a:r>
                      <a:r>
                        <a:rPr lang="en-US" baseline="0" dirty="0" smtClean="0"/>
                        <a:t> error</a:t>
                      </a:r>
                    </a:p>
                    <a:p>
                      <a:pPr algn="ctr"/>
                      <a:r>
                        <a:rPr lang="en-US" baseline="0" dirty="0" smtClean="0"/>
                        <a:t>(</a:t>
                      </a:r>
                      <a:r>
                        <a:rPr lang="en-US" baseline="0" dirty="0" err="1" smtClean="0"/>
                        <a:t>mas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</a:t>
                      </a:r>
                      <a:r>
                        <a:rPr lang="en-US" sz="2400" dirty="0" smtClean="0">
                          <a:latin typeface="Symbol" charset="2"/>
                          <a:cs typeface="Symbol" charset="2"/>
                        </a:rPr>
                        <a:t>m</a:t>
                      </a:r>
                      <a:r>
                        <a:rPr lang="en-US" sz="2400" baseline="-25000" dirty="0" smtClean="0">
                          <a:latin typeface="Symbol" charset="2"/>
                          <a:cs typeface="Symbol" charset="2"/>
                        </a:rPr>
                        <a:t>a</a:t>
                      </a:r>
                    </a:p>
                    <a:p>
                      <a:pPr algn="ctr"/>
                      <a:r>
                        <a:rPr lang="en-US" dirty="0" smtClean="0"/>
                        <a:t> </a:t>
                      </a:r>
                      <a:r>
                        <a:rPr lang="en-US" sz="2400" dirty="0" err="1" smtClean="0">
                          <a:latin typeface="Symbol" charset="2"/>
                          <a:cs typeface="Symbol" charset="2"/>
                        </a:rPr>
                        <a:t>m</a:t>
                      </a:r>
                      <a:r>
                        <a:rPr lang="en-US" sz="2400" baseline="-25000" dirty="0" err="1" smtClean="0">
                          <a:latin typeface="Symbol" charset="2"/>
                          <a:cs typeface="Symbol" charset="2"/>
                        </a:rPr>
                        <a:t>d</a:t>
                      </a:r>
                      <a:endParaRPr lang="en-US" sz="2400" baseline="-25000" dirty="0" smtClean="0">
                        <a:latin typeface="Symbol" charset="2"/>
                        <a:cs typeface="Symbol" charset="2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HIPPARCOS</a:t>
                      </a:r>
                    </a:p>
                    <a:p>
                      <a:pPr algn="ctr"/>
                      <a:r>
                        <a:rPr lang="en-US" dirty="0" smtClean="0"/>
                        <a:t>(1997)</a:t>
                      </a:r>
                    </a:p>
                    <a:p>
                      <a:pPr algn="ctr"/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±1.10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84.39 ± 0.95 18.07±0.88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Astrometric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Satellite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Vlemmings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et al.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5.67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±1.95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80.52 ± 2.35 17.10 ± 1.75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(VLBI)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Paul’s fit</a:t>
                      </a:r>
                    </a:p>
                    <a:p>
                      <a:pPr algn="ctr"/>
                      <a:r>
                        <a:rPr lang="en-US" baseline="0" dirty="0" smtClean="0"/>
                        <a:t> to Paper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±4.17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76.4  </a:t>
                      </a:r>
                      <a:r>
                        <a:rPr lang="en-US" sz="1800" dirty="0" smtClean="0"/>
                        <a:t>±3.91 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19.5  </a:t>
                      </a:r>
                      <a:r>
                        <a:rPr lang="en-US" sz="1800" dirty="0" smtClean="0"/>
                        <a:t>±4.01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HIPPARCOS</a:t>
                      </a:r>
                    </a:p>
                    <a:p>
                      <a:pPr algn="ctr"/>
                      <a:r>
                        <a:rPr lang="en-US" dirty="0" smtClean="0"/>
                        <a:t>(revised)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±0.62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  86.40  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± </a:t>
                      </a:r>
                      <a:r>
                        <a:rPr lang="en-US" b="0" dirty="0" smtClean="0"/>
                        <a:t>0.77</a:t>
                      </a:r>
                    </a:p>
                    <a:p>
                      <a:pPr algn="ctr"/>
                      <a:r>
                        <a:rPr lang="en-US" b="0" baseline="0" dirty="0" smtClean="0"/>
                        <a:t>  </a:t>
                      </a:r>
                      <a:r>
                        <a:rPr lang="en-US" b="0" dirty="0" smtClean="0"/>
                        <a:t>18.60   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± </a:t>
                      </a:r>
                      <a:r>
                        <a:rPr lang="en-US" b="0" dirty="0" smtClean="0"/>
                        <a:t>1.13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Astrometric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Satellite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HIPPARCOS</a:t>
                      </a:r>
                    </a:p>
                    <a:p>
                      <a:pPr algn="ctr"/>
                      <a:r>
                        <a:rPr lang="en-US" dirty="0" smtClean="0"/>
                        <a:t>(re-revised</a:t>
                      </a:r>
                    </a:p>
                    <a:p>
                      <a:pPr algn="ctr"/>
                      <a:r>
                        <a:rPr lang="en-US" dirty="0" smtClean="0"/>
                        <a:t>Yet</a:t>
                      </a:r>
                      <a:r>
                        <a:rPr lang="en-US" baseline="0" dirty="0" smtClean="0"/>
                        <a:t> again)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7.95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±</a:t>
                      </a:r>
                      <a:r>
                        <a:rPr lang="en-US" sz="1800" dirty="0" smtClean="0"/>
                        <a:t>1.02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From </a:t>
                      </a:r>
                      <a:r>
                        <a:rPr lang="en-US" b="0" dirty="0" err="1" smtClean="0"/>
                        <a:t>Visier</a:t>
                      </a:r>
                      <a:r>
                        <a:rPr lang="en-US" b="0" dirty="0" smtClean="0"/>
                        <a:t> last night, (no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baseline="0" dirty="0" err="1" smtClean="0">
                          <a:latin typeface="Symbol" charset="2"/>
                          <a:cs typeface="Symbol" charset="2"/>
                        </a:rPr>
                        <a:t>s</a:t>
                      </a:r>
                      <a:r>
                        <a:rPr lang="en-US" b="0" baseline="0" dirty="0" err="1" smtClean="0"/>
                        <a:t>’s</a:t>
                      </a:r>
                      <a:r>
                        <a:rPr lang="en-US" b="0" baseline="0" dirty="0" smtClean="0"/>
                        <a:t>)</a:t>
                      </a:r>
                      <a:endParaRPr lang="en-US" b="0" dirty="0" smtClean="0"/>
                    </a:p>
                    <a:p>
                      <a:pPr algn="ctr"/>
                      <a:r>
                        <a:rPr lang="en-US" b="0" dirty="0" smtClean="0"/>
                        <a:t>85.52 	</a:t>
                      </a:r>
                    </a:p>
                    <a:p>
                      <a:pPr algn="ctr"/>
                      <a:r>
                        <a:rPr lang="en-US" b="0" dirty="0" smtClean="0"/>
                        <a:t>17.49</a:t>
                      </a:r>
                      <a:endParaRPr lang="en-US" b="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Astrometric</a:t>
                      </a:r>
                      <a:r>
                        <a:rPr lang="en-US" dirty="0" smtClean="0"/>
                        <a:t> Satellite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SpitzerCu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8844" y="243681"/>
            <a:ext cx="797956" cy="8993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Sooooooo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2438400"/>
            <a:ext cx="64042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err="1" smtClean="0"/>
              <a:t>Welllll</a:t>
            </a:r>
            <a:r>
              <a:rPr lang="en-US" sz="3600" dirty="0" smtClean="0"/>
              <a:t>, we don’t have the answer</a:t>
            </a:r>
          </a:p>
          <a:p>
            <a:pPr algn="ctr"/>
            <a:r>
              <a:rPr lang="en-US" sz="3600" dirty="0" smtClean="0"/>
              <a:t> yet</a:t>
            </a:r>
            <a:endParaRPr lang="en-US" sz="3600" dirty="0"/>
          </a:p>
        </p:txBody>
      </p:sp>
      <p:pic>
        <p:nvPicPr>
          <p:cNvPr id="4" name="Picture 3" descr="SpitzerCu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274638"/>
            <a:ext cx="1295400" cy="1459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Bill van </a:t>
            </a:r>
            <a:r>
              <a:rPr lang="en-US" dirty="0" err="1" smtClean="0"/>
              <a:t>Altena’s</a:t>
            </a:r>
            <a:r>
              <a:rPr lang="en-US" dirty="0" smtClean="0"/>
              <a:t> Conclusions: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590800"/>
            <a:ext cx="692539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Everybody thinks Astrometry is simple </a:t>
            </a:r>
          </a:p>
          <a:p>
            <a:pPr marL="342900" indent="-342900"/>
            <a:r>
              <a:rPr lang="en-US" sz="2400" dirty="0" smtClean="0"/>
              <a:t>		but hardly anybody gets it right.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/>
          </a:p>
          <a:p>
            <a:pPr marL="342900" indent="-342900"/>
            <a:r>
              <a:rPr lang="en-US" sz="2400" dirty="0" smtClean="0"/>
              <a:t>2. Nobody is being trained to do Astrometry anymore.</a:t>
            </a:r>
          </a:p>
        </p:txBody>
      </p:sp>
      <p:pic>
        <p:nvPicPr>
          <p:cNvPr id="4" name="Picture 3" descr="SpitzerCu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5029200"/>
            <a:ext cx="1295400" cy="1459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0" y="1417638"/>
            <a:ext cx="6477000" cy="526297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101600">
              <a:schemeClr val="accent1">
                <a:alpha val="75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Toshiya </a:t>
            </a:r>
            <a:r>
              <a:rPr lang="en-US" sz="2400" dirty="0" err="1" smtClean="0"/>
              <a:t>Ueto</a:t>
            </a:r>
            <a:r>
              <a:rPr lang="en-US" sz="2400" dirty="0" smtClean="0"/>
              <a:t> and Bob Stencil</a:t>
            </a:r>
          </a:p>
          <a:p>
            <a:r>
              <a:rPr lang="en-US" sz="2400" dirty="0" smtClean="0"/>
              <a:t>    (for pointing out the </a:t>
            </a:r>
            <a:r>
              <a:rPr lang="en-US" sz="2400" dirty="0" err="1" smtClean="0"/>
              <a:t>astrometric</a:t>
            </a:r>
            <a:r>
              <a:rPr lang="en-US" sz="2400" dirty="0" smtClean="0"/>
              <a:t>-astrophysical</a:t>
            </a:r>
          </a:p>
          <a:p>
            <a:r>
              <a:rPr lang="en-US" sz="2400" dirty="0" smtClean="0"/>
              <a:t>		discrepancy)</a:t>
            </a:r>
          </a:p>
          <a:p>
            <a:r>
              <a:rPr lang="en-US" sz="2400" dirty="0" err="1" smtClean="0"/>
              <a:t>Imants</a:t>
            </a:r>
            <a:r>
              <a:rPr lang="en-US" sz="2400" dirty="0" smtClean="0"/>
              <a:t> </a:t>
            </a:r>
            <a:r>
              <a:rPr lang="en-US" sz="2400" dirty="0" err="1" smtClean="0"/>
              <a:t>Platais</a:t>
            </a:r>
            <a:endParaRPr lang="en-US" sz="2400" dirty="0" smtClean="0"/>
          </a:p>
          <a:p>
            <a:r>
              <a:rPr lang="en-US" sz="2400" dirty="0" smtClean="0"/>
              <a:t>    (for pointing me to the new HIPPARCOS </a:t>
            </a:r>
          </a:p>
          <a:p>
            <a:r>
              <a:rPr lang="en-US" sz="2400" dirty="0" smtClean="0"/>
              <a:t>             reduction)</a:t>
            </a:r>
          </a:p>
          <a:p>
            <a:r>
              <a:rPr lang="en-US" sz="2400" dirty="0" smtClean="0"/>
              <a:t>Floor van </a:t>
            </a:r>
            <a:r>
              <a:rPr lang="en-US" sz="2400" dirty="0" err="1" smtClean="0"/>
              <a:t>Leeuwen</a:t>
            </a:r>
            <a:r>
              <a:rPr lang="en-US" sz="2400" dirty="0" smtClean="0"/>
              <a:t> for a last minute e-mail</a:t>
            </a:r>
          </a:p>
          <a:p>
            <a:endParaRPr lang="en-US" sz="2400" dirty="0" smtClean="0"/>
          </a:p>
          <a:p>
            <a:r>
              <a:rPr lang="en-US" sz="2400" dirty="0" smtClean="0"/>
              <a:t>AND OF COURSE:</a:t>
            </a:r>
          </a:p>
          <a:p>
            <a:endParaRPr lang="en-US" sz="2400" dirty="0" smtClean="0"/>
          </a:p>
          <a:p>
            <a:r>
              <a:rPr lang="en-US" sz="2400" dirty="0" smtClean="0"/>
              <a:t>Bill, for encouraging me in astrometry in the first</a:t>
            </a:r>
          </a:p>
          <a:p>
            <a:r>
              <a:rPr lang="en-US" sz="2400" dirty="0" smtClean="0"/>
              <a:t> 	place, and for being the subject of this        	symposium.</a:t>
            </a:r>
          </a:p>
          <a:p>
            <a:endParaRPr lang="en-US" sz="2400" dirty="0"/>
          </a:p>
        </p:txBody>
      </p:sp>
      <p:pic>
        <p:nvPicPr>
          <p:cNvPr id="4" name="Picture 3" descr="SpitzerCu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274638"/>
            <a:ext cx="838200" cy="944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personal notes on “</a:t>
            </a:r>
            <a:r>
              <a:rPr lang="en-US" dirty="0" err="1" smtClean="0"/>
              <a:t>BillvA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1966/7 – Peter </a:t>
            </a:r>
            <a:r>
              <a:rPr lang="en-US" dirty="0" err="1" smtClean="0"/>
              <a:t>Pesch</a:t>
            </a:r>
            <a:r>
              <a:rPr lang="en-US" dirty="0" smtClean="0"/>
              <a:t> and Case Institute of Technology</a:t>
            </a:r>
          </a:p>
          <a:p>
            <a:r>
              <a:rPr lang="en-US" dirty="0" smtClean="0"/>
              <a:t>1968-1973 – University of Virginia</a:t>
            </a:r>
          </a:p>
          <a:p>
            <a:r>
              <a:rPr lang="en-US" dirty="0" smtClean="0"/>
              <a:t>1977 – 1996 –Texas &amp; HST</a:t>
            </a:r>
          </a:p>
          <a:p>
            <a:pPr lvl="2">
              <a:buFontTx/>
              <a:buChar char="-"/>
            </a:pPr>
            <a:r>
              <a:rPr lang="en-US" dirty="0" smtClean="0"/>
              <a:t>Bill and how to use 5 observations with HST to</a:t>
            </a:r>
          </a:p>
          <a:p>
            <a:pPr lvl="2">
              <a:buNone/>
            </a:pPr>
            <a:r>
              <a:rPr lang="en-US" dirty="0" smtClean="0"/>
              <a:t>     get a parallax accurate to a </a:t>
            </a:r>
            <a:r>
              <a:rPr lang="en-US" dirty="0" err="1" smtClean="0"/>
              <a:t>milliarcsecond</a:t>
            </a:r>
            <a:r>
              <a:rPr lang="en-US" dirty="0" smtClean="0"/>
              <a:t> in </a:t>
            </a:r>
          </a:p>
          <a:p>
            <a:pPr lvl="2">
              <a:buNone/>
            </a:pPr>
            <a:r>
              <a:rPr lang="en-US" dirty="0" smtClean="0"/>
              <a:t>     two and a half years.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separate a parallax and proper motion in 2.5 years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When our HST Astrometry Science Team first met in 1978, Bill van </a:t>
            </a:r>
            <a:r>
              <a:rPr lang="en-US" dirty="0" err="1" smtClean="0"/>
              <a:t>Altena</a:t>
            </a:r>
            <a:r>
              <a:rPr lang="en-US" dirty="0" smtClean="0"/>
              <a:t> laid out the “optimum minimum” observing schedule to get a good separation between parallax and proper motion:  you need observations at at least five epochs well spaced over 2.5 years [and I assume close to the extreme points of the </a:t>
            </a:r>
            <a:r>
              <a:rPr lang="en-US" dirty="0" err="1" smtClean="0"/>
              <a:t>parallactic</a:t>
            </a:r>
            <a:r>
              <a:rPr lang="en-US" dirty="0" smtClean="0"/>
              <a:t> ellipse – PDH].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 </a:t>
            </a:r>
            <a:r>
              <a:rPr lang="en-US" dirty="0" err="1" smtClean="0"/>
              <a:t>Cas</a:t>
            </a:r>
            <a:r>
              <a:rPr lang="en-US" dirty="0" smtClean="0"/>
              <a:t>, Basic Characteristics,</a:t>
            </a:r>
            <a:br>
              <a:rPr lang="en-US" dirty="0" smtClean="0"/>
            </a:br>
            <a:r>
              <a:rPr lang="en-US" dirty="0" smtClean="0"/>
              <a:t>mostly from SIMBAD last night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2800" dirty="0" smtClean="0">
                <a:latin typeface="Symbol" charset="2"/>
                <a:cs typeface="Symbol" charset="2"/>
              </a:rPr>
              <a:t>a</a:t>
            </a:r>
            <a:r>
              <a:rPr lang="en-US" sz="2800" dirty="0" smtClean="0"/>
              <a:t>: 23</a:t>
            </a:r>
            <a:r>
              <a:rPr lang="en-US" sz="2800" baseline="30000" dirty="0" smtClean="0"/>
              <a:t>H</a:t>
            </a:r>
            <a:r>
              <a:rPr lang="en-US" sz="2800" dirty="0" smtClean="0"/>
              <a:t> 58</a:t>
            </a:r>
            <a:r>
              <a:rPr lang="en-US" sz="2800" baseline="30000" dirty="0" smtClean="0"/>
              <a:t>M</a:t>
            </a:r>
            <a:r>
              <a:rPr lang="en-US" sz="2800" dirty="0" smtClean="0"/>
              <a:t> 24</a:t>
            </a:r>
            <a:r>
              <a:rPr lang="en-US" sz="2800" baseline="30000" dirty="0" smtClean="0"/>
              <a:t>S</a:t>
            </a:r>
            <a:r>
              <a:rPr lang="en-US" sz="2800" dirty="0" smtClean="0"/>
              <a:t>.8725, </a:t>
            </a:r>
            <a:r>
              <a:rPr lang="en-US" sz="2800" dirty="0" err="1" smtClean="0">
                <a:latin typeface="Symbol" charset="2"/>
                <a:cs typeface="Symbol" charset="2"/>
              </a:rPr>
              <a:t>d</a:t>
            </a:r>
            <a:r>
              <a:rPr lang="en-US" sz="2800" dirty="0" smtClean="0"/>
              <a:t>: +51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 23’ 19’’.703 (HIP 1)</a:t>
            </a:r>
          </a:p>
          <a:p>
            <a:r>
              <a:rPr lang="en-US" sz="2800" dirty="0" smtClean="0"/>
              <a:t> </a:t>
            </a:r>
            <a:r>
              <a:rPr lang="en-US" sz="2800" dirty="0" smtClean="0">
                <a:latin typeface="Symbol" charset="2"/>
                <a:cs typeface="Symbol" charset="2"/>
              </a:rPr>
              <a:t>m</a:t>
            </a:r>
            <a:r>
              <a:rPr lang="en-US" sz="2800" baseline="-25000" dirty="0" smtClean="0">
                <a:latin typeface="Symbol" charset="2"/>
                <a:cs typeface="Symbol" charset="2"/>
              </a:rPr>
              <a:t>a</a:t>
            </a:r>
            <a:r>
              <a:rPr lang="en-US" sz="2800" dirty="0" smtClean="0"/>
              <a:t>: 84.39 </a:t>
            </a:r>
            <a:r>
              <a:rPr lang="en-US" sz="2800" dirty="0" smtClean="0">
                <a:solidFill>
                  <a:schemeClr val="dk1"/>
                </a:solidFill>
              </a:rPr>
              <a:t>±</a:t>
            </a:r>
            <a:r>
              <a:rPr lang="en-US" sz="2800" dirty="0" smtClean="0"/>
              <a:t>.095, </a:t>
            </a:r>
            <a:r>
              <a:rPr lang="en-US" sz="2800" dirty="0" err="1" smtClean="0">
                <a:latin typeface="Symbol" charset="2"/>
                <a:cs typeface="Symbol" charset="2"/>
              </a:rPr>
              <a:t>m</a:t>
            </a:r>
            <a:r>
              <a:rPr lang="en-US" sz="2800" baseline="-25000" dirty="0" err="1" smtClean="0">
                <a:latin typeface="Symbol" charset="2"/>
                <a:cs typeface="Symbol" charset="2"/>
              </a:rPr>
              <a:t>d</a:t>
            </a:r>
            <a:r>
              <a:rPr lang="en-US" sz="2800" dirty="0" smtClean="0"/>
              <a:t>: 18.07 </a:t>
            </a:r>
            <a:r>
              <a:rPr lang="en-US" sz="2800" dirty="0" smtClean="0">
                <a:solidFill>
                  <a:schemeClr val="dk1"/>
                </a:solidFill>
              </a:rPr>
              <a:t>±</a:t>
            </a:r>
            <a:r>
              <a:rPr lang="en-US" sz="2800" dirty="0" smtClean="0"/>
              <a:t>.088  (</a:t>
            </a:r>
            <a:r>
              <a:rPr lang="en-US" sz="2800" dirty="0" err="1" smtClean="0"/>
              <a:t>mas</a:t>
            </a:r>
            <a:r>
              <a:rPr lang="en-US" sz="2800" dirty="0" smtClean="0"/>
              <a:t>/yr) (HIP 1)</a:t>
            </a:r>
          </a:p>
          <a:p>
            <a:r>
              <a:rPr lang="en-US" sz="2800" dirty="0" smtClean="0"/>
              <a:t>Radial Velocity: 21.4 </a:t>
            </a:r>
            <a:r>
              <a:rPr lang="en-US" sz="2800" dirty="0" smtClean="0">
                <a:solidFill>
                  <a:schemeClr val="dk1"/>
                </a:solidFill>
              </a:rPr>
              <a:t>±</a:t>
            </a:r>
            <a:r>
              <a:rPr lang="en-US" sz="2800" dirty="0" smtClean="0"/>
              <a:t>0.9  km/sec</a:t>
            </a:r>
          </a:p>
          <a:p>
            <a:r>
              <a:rPr lang="en-US" sz="2800" dirty="0" smtClean="0">
                <a:solidFill>
                  <a:schemeClr val="dk1"/>
                </a:solidFill>
              </a:rPr>
              <a:t>HIP </a:t>
            </a:r>
            <a:r>
              <a:rPr lang="en-US" sz="2800" dirty="0" err="1" smtClean="0">
                <a:solidFill>
                  <a:schemeClr val="dk1"/>
                </a:solidFill>
              </a:rPr>
              <a:t>mag</a:t>
            </a:r>
            <a:r>
              <a:rPr lang="en-US" sz="2800" dirty="0" smtClean="0">
                <a:solidFill>
                  <a:schemeClr val="dk1"/>
                </a:solidFill>
              </a:rPr>
              <a:t>: 8.6759, B-V=1.5</a:t>
            </a:r>
            <a:endParaRPr lang="en-US" sz="2800" dirty="0" smtClean="0"/>
          </a:p>
          <a:p>
            <a:r>
              <a:rPr lang="en-US" sz="2800" dirty="0" smtClean="0"/>
              <a:t>Sp Type:  M7IIIe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Diameter (Optical </a:t>
            </a:r>
            <a:r>
              <a:rPr lang="en-US" sz="2800" dirty="0" err="1" smtClean="0">
                <a:solidFill>
                  <a:srgbClr val="0000FF"/>
                </a:solidFill>
              </a:rPr>
              <a:t>Interferometry</a:t>
            </a:r>
            <a:r>
              <a:rPr lang="en-US" sz="2800" dirty="0" smtClean="0">
                <a:solidFill>
                  <a:srgbClr val="0000FF"/>
                </a:solidFill>
              </a:rPr>
              <a:t>) 40mas </a:t>
            </a:r>
            <a:r>
              <a:rPr lang="en-US" sz="2800" dirty="0" smtClean="0"/>
              <a:t>(</a:t>
            </a:r>
            <a:r>
              <a:rPr lang="en-US" sz="2800" dirty="0" err="1" smtClean="0"/>
              <a:t>Vlemmings</a:t>
            </a:r>
            <a:r>
              <a:rPr lang="en-US" sz="2800" dirty="0" smtClean="0"/>
              <a:t>, et al., 2003).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Radio: OH Maser.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</a:t>
            </a:r>
            <a:r>
              <a:rPr lang="en-US" dirty="0" err="1" smtClean="0"/>
              <a:t>Cas</a:t>
            </a:r>
            <a:r>
              <a:rPr lang="en-US" dirty="0" smtClean="0"/>
              <a:t> Light Curve from AAVSO</a:t>
            </a:r>
            <a:endParaRPr lang="en-US" dirty="0"/>
          </a:p>
        </p:txBody>
      </p:sp>
      <p:pic>
        <p:nvPicPr>
          <p:cNvPr id="4" name="Content Placeholder 3" descr="AAVSO Light Curve.tiff"/>
          <p:cNvPicPr>
            <a:picLocks noGrp="1" noChangeAspect="1"/>
          </p:cNvPicPr>
          <p:nvPr>
            <p:ph idx="1"/>
          </p:nvPr>
        </p:nvPicPr>
        <p:blipFill>
          <a:blip r:embed="rId2"/>
          <a:srcRect l="-11505" r="-11505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 </a:t>
            </a:r>
            <a:r>
              <a:rPr lang="en-US" dirty="0" err="1" smtClean="0"/>
              <a:t>Cas</a:t>
            </a:r>
            <a:r>
              <a:rPr lang="en-US" dirty="0" smtClean="0"/>
              <a:t>, 70 </a:t>
            </a:r>
            <a:r>
              <a:rPr lang="en-US" dirty="0" smtClean="0">
                <a:latin typeface="Symbol" charset="2"/>
                <a:cs typeface="Symbol" charset="2"/>
              </a:rPr>
              <a:t>m</a:t>
            </a:r>
            <a:r>
              <a:rPr lang="en-US" dirty="0" smtClean="0"/>
              <a:t>m, MIPS*, Spitzer</a:t>
            </a:r>
            <a:br>
              <a:rPr lang="en-US" dirty="0" smtClean="0"/>
            </a:br>
            <a:r>
              <a:rPr lang="en-US" dirty="0" smtClean="0"/>
              <a:t>(Thanks to Toshiya </a:t>
            </a:r>
            <a:r>
              <a:rPr lang="en-US" dirty="0" err="1" smtClean="0"/>
              <a:t>Ueto</a:t>
            </a:r>
            <a:r>
              <a:rPr lang="en-US" dirty="0" smtClean="0"/>
              <a:t>, DU)</a:t>
            </a:r>
            <a:endParaRPr lang="en-US" dirty="0"/>
          </a:p>
        </p:txBody>
      </p:sp>
      <p:pic>
        <p:nvPicPr>
          <p:cNvPr id="4" name="Content Placeholder 3" descr="rcas_mips.gif"/>
          <p:cNvPicPr>
            <a:picLocks noGrp="1" noChangeAspect="1"/>
          </p:cNvPicPr>
          <p:nvPr>
            <p:ph idx="1"/>
          </p:nvPr>
        </p:nvPicPr>
        <p:blipFill>
          <a:blip r:embed="rId2"/>
          <a:srcRect l="-52931" r="-52931"/>
          <a:stretch>
            <a:fillRect/>
          </a:stretch>
        </p:blipFill>
        <p:spPr>
          <a:xfrm>
            <a:off x="457200" y="1600200"/>
            <a:ext cx="8229600" cy="4525963"/>
          </a:xfrm>
        </p:spPr>
      </p:pic>
      <p:sp>
        <p:nvSpPr>
          <p:cNvPr id="6" name="TextBox 5"/>
          <p:cNvSpPr txBox="1"/>
          <p:nvPr/>
        </p:nvSpPr>
        <p:spPr>
          <a:xfrm>
            <a:off x="457200" y="5257800"/>
            <a:ext cx="14162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*Multiband</a:t>
            </a:r>
          </a:p>
          <a:p>
            <a:r>
              <a:rPr lang="en-US" dirty="0" smtClean="0"/>
              <a:t>  Imaging</a:t>
            </a:r>
          </a:p>
          <a:p>
            <a:r>
              <a:rPr lang="en-US" dirty="0" smtClean="0"/>
              <a:t>  Photometer</a:t>
            </a:r>
          </a:p>
          <a:p>
            <a:r>
              <a:rPr lang="en-US" dirty="0" smtClean="0"/>
              <a:t>  for Spitzer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R </a:t>
            </a:r>
            <a:r>
              <a:rPr lang="en-US" dirty="0" err="1" smtClean="0"/>
              <a:t>Cas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562859"/>
          <a:ext cx="8229600" cy="32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Parallax</a:t>
                      </a:r>
                    </a:p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mas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RMS </a:t>
                      </a:r>
                      <a:r>
                        <a:rPr lang="en-US" dirty="0" err="1" smtClean="0"/>
                        <a:t>Parallactic</a:t>
                      </a:r>
                      <a:r>
                        <a:rPr lang="en-US" baseline="0" dirty="0" smtClean="0"/>
                        <a:t> error</a:t>
                      </a:r>
                    </a:p>
                    <a:p>
                      <a:pPr algn="ctr"/>
                      <a:r>
                        <a:rPr lang="en-US" baseline="0" dirty="0" smtClean="0"/>
                        <a:t>(</a:t>
                      </a:r>
                      <a:r>
                        <a:rPr lang="en-US" baseline="0" dirty="0" err="1" smtClean="0"/>
                        <a:t>mas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</a:t>
                      </a:r>
                      <a:r>
                        <a:rPr lang="en-US" sz="2400" dirty="0" smtClean="0">
                          <a:latin typeface="Symbol" charset="2"/>
                          <a:cs typeface="Symbol" charset="2"/>
                        </a:rPr>
                        <a:t>m</a:t>
                      </a:r>
                      <a:r>
                        <a:rPr lang="en-US" sz="2400" baseline="-25000" dirty="0" smtClean="0">
                          <a:latin typeface="Symbol" charset="2"/>
                          <a:cs typeface="Symbol" charset="2"/>
                        </a:rPr>
                        <a:t>a</a:t>
                      </a:r>
                    </a:p>
                    <a:p>
                      <a:pPr algn="ctr"/>
                      <a:r>
                        <a:rPr lang="en-US" dirty="0" smtClean="0"/>
                        <a:t> </a:t>
                      </a:r>
                      <a:r>
                        <a:rPr lang="en-US" sz="2400" dirty="0" err="1" smtClean="0">
                          <a:latin typeface="Symbol" charset="2"/>
                          <a:cs typeface="Symbol" charset="2"/>
                        </a:rPr>
                        <a:t>m</a:t>
                      </a:r>
                      <a:r>
                        <a:rPr lang="en-US" sz="2400" baseline="-25000" dirty="0" err="1" smtClean="0">
                          <a:latin typeface="Symbol" charset="2"/>
                          <a:cs typeface="Symbol" charset="2"/>
                        </a:rPr>
                        <a:t>d</a:t>
                      </a:r>
                      <a:endParaRPr lang="en-US" sz="2400" baseline="-25000" dirty="0" smtClean="0">
                        <a:latin typeface="Symbol" charset="2"/>
                        <a:cs typeface="Symbol" charset="2"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HIPPARCOS</a:t>
                      </a:r>
                    </a:p>
                    <a:p>
                      <a:pPr algn="ctr"/>
                      <a:r>
                        <a:rPr lang="en-US" dirty="0" smtClean="0"/>
                        <a:t>(1997)</a:t>
                      </a:r>
                    </a:p>
                    <a:p>
                      <a:pPr algn="ctr"/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84.39 ± 0.95 18.07±0.88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Astrometric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Satellite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Vlemmings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et al.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80.52 ± 2.35 17.10 ± 1.75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Phase Referencing VLBI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SpitzerCu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274638"/>
            <a:ext cx="1295400" cy="1459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1: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“VLBI astrometry of </a:t>
            </a:r>
            <a:r>
              <a:rPr lang="en-US" dirty="0" err="1" smtClean="0"/>
              <a:t>circumstellar</a:t>
            </a:r>
            <a:r>
              <a:rPr lang="en-US" dirty="0" smtClean="0"/>
              <a:t> OH masers; proper motions and parallaxes of four AGB stars”</a:t>
            </a:r>
          </a:p>
          <a:p>
            <a:pPr>
              <a:buNone/>
            </a:pPr>
            <a:r>
              <a:rPr lang="en-US" dirty="0" smtClean="0"/>
              <a:t>W.H.T. </a:t>
            </a:r>
            <a:r>
              <a:rPr lang="en-US" dirty="0" err="1" smtClean="0"/>
              <a:t>Vlemmings</a:t>
            </a:r>
            <a:r>
              <a:rPr lang="en-US" dirty="0" smtClean="0"/>
              <a:t>, H.J. van </a:t>
            </a:r>
            <a:r>
              <a:rPr lang="en-US" dirty="0" err="1" smtClean="0"/>
              <a:t>Langevelde</a:t>
            </a:r>
            <a:r>
              <a:rPr lang="en-US" dirty="0" smtClean="0"/>
              <a:t>, P.J. Diamond, H.J. </a:t>
            </a:r>
            <a:r>
              <a:rPr lang="en-US" dirty="0" err="1" smtClean="0"/>
              <a:t>Habing</a:t>
            </a:r>
            <a:r>
              <a:rPr lang="en-US" dirty="0" smtClean="0"/>
              <a:t>, and R.T. </a:t>
            </a:r>
            <a:r>
              <a:rPr lang="en-US" dirty="0" err="1" smtClean="0"/>
              <a:t>Schilizzi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Astron.Astrophys</a:t>
            </a:r>
            <a:r>
              <a:rPr lang="en-US" dirty="0" smtClean="0"/>
              <a:t>. 407 (2003) 213-224</a:t>
            </a:r>
          </a:p>
        </p:txBody>
      </p:sp>
      <p:pic>
        <p:nvPicPr>
          <p:cNvPr id="4" name="Picture 3" descr="SpitzerCut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274638"/>
            <a:ext cx="1295400" cy="1459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10883</TotalTime>
  <Words>2217</Words>
  <Application>Microsoft Macintosh PowerPoint</Application>
  <PresentationFormat>On-screen Show (4:3)</PresentationFormat>
  <Paragraphs>330</Paragraphs>
  <Slides>27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R Cas:  A Parallactic Conundrum</vt:lpstr>
      <vt:lpstr>Acknowledgements</vt:lpstr>
      <vt:lpstr>Some personal notes on “BillvA”</vt:lpstr>
      <vt:lpstr>How to separate a parallax and proper motion in 2.5 years</vt:lpstr>
      <vt:lpstr>R Cas, Basic Characteristics, mostly from SIMBAD last night</vt:lpstr>
      <vt:lpstr>R Cas Light Curve from AAVSO</vt:lpstr>
      <vt:lpstr>R Cas, 70 mm, MIPS*, Spitzer (Thanks to Toshiya Ueto, DU)</vt:lpstr>
      <vt:lpstr>The Problem with R Cas</vt:lpstr>
      <vt:lpstr>Paper 1:</vt:lpstr>
      <vt:lpstr>The VLBA Observations</vt:lpstr>
      <vt:lpstr>VLBI Data Points (from Paper 1)</vt:lpstr>
      <vt:lpstr>Paul’s data read from the plot from Paper 1</vt:lpstr>
      <vt:lpstr>Dates of VLBI Observation (from Paper 1)</vt:lpstr>
      <vt:lpstr>Paul’s Simple model</vt:lpstr>
      <vt:lpstr>The Parallax Factors</vt:lpstr>
      <vt:lpstr>The conditions </vt:lpstr>
      <vt:lpstr>Paul’s simple (linear) solution</vt:lpstr>
      <vt:lpstr>Paul’s simple (linear) solution</vt:lpstr>
      <vt:lpstr>SIMBAD Data</vt:lpstr>
      <vt:lpstr>More SIMBAD Data</vt:lpstr>
      <vt:lpstr>Revised HIPPARCOS Data (from Imants’ copy of the Revised HIPPARCOS Catalog </vt:lpstr>
      <vt:lpstr>R Cas Parallaxes</vt:lpstr>
      <vt:lpstr>BUT WAIT: THERE’s MORE!!!!</vt:lpstr>
      <vt:lpstr>R Cas Parallaxes</vt:lpstr>
      <vt:lpstr>Sooooooo:</vt:lpstr>
      <vt:lpstr>Bill van Altena’s Conclusions:</vt:lpstr>
      <vt:lpstr>Acknowledgements</vt:lpstr>
    </vt:vector>
  </TitlesOfParts>
  <Company>University of Denver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 Cas:  A Parallactic Conundrum</dc:title>
  <dc:creator>Paul Hemenway</dc:creator>
  <cp:lastModifiedBy>Paul Hemenway</cp:lastModifiedBy>
  <cp:revision>20</cp:revision>
  <dcterms:created xsi:type="dcterms:W3CDTF">2008-09-20T03:12:40Z</dcterms:created>
  <dcterms:modified xsi:type="dcterms:W3CDTF">2008-09-20T03:41:33Z</dcterms:modified>
</cp:coreProperties>
</file>